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rels" ContentType="application/vnd.openxmlformats-package.relationships+xml"/>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57" r:id="rId3"/>
    <p:sldId id="258" r:id="rId4"/>
    <p:sldId id="259" r:id="rId5"/>
    <p:sldId id="260" r:id="rId6"/>
    <p:sldId id="262" r:id="rId7"/>
    <p:sldId id="263" r:id="rId8"/>
    <p:sldId id="270" r:id="rId9"/>
    <p:sldId id="269" r:id="rId10"/>
    <p:sldId id="267" r:id="rId11"/>
    <p:sldId id="268" r:id="rId12"/>
    <p:sldId id="265" r:id="rId13"/>
    <p:sldId id="264" r:id="rId14"/>
    <p:sldId id="261" r:id="rId15"/>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111" d="100"/>
          <a:sy n="111" d="100"/>
        </p:scale>
        <p:origin x="594" y="10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0.wmf>
</file>

<file path=ppt/media/image11.wmf>
</file>

<file path=ppt/media/image12.jpeg>
</file>

<file path=ppt/media/image13.jpeg>
</file>

<file path=ppt/media/image14.jpeg>
</file>

<file path=ppt/media/image15.jpeg>
</file>

<file path=ppt/media/image16.jpeg>
</file>

<file path=ppt/media/image17.jpeg>
</file>

<file path=ppt/media/image18.jpeg>
</file>

<file path=ppt/media/image19.jpeg>
</file>

<file path=ppt/media/image9.wm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55558F3-BCDF-22F9-3313-46D99531DB64}"/>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5B7F050-071F-BAC0-2CD9-045BE993611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80030E0B-D5CD-43F2-03E5-808D0550F400}"/>
              </a:ext>
            </a:extLst>
          </p:cNvPr>
          <p:cNvSpPr>
            <a:spLocks noGrp="1"/>
          </p:cNvSpPr>
          <p:nvPr>
            <p:ph type="dt" sz="half" idx="10"/>
          </p:nvPr>
        </p:nvSpPr>
        <p:spPr/>
        <p:txBody>
          <a:bodyPr/>
          <a:lstStyle/>
          <a:p>
            <a:fld id="{5A6009B5-CA28-41C4-A633-05B3860A3687}" type="datetimeFigureOut">
              <a:rPr lang="en-US" smtClean="0"/>
              <a:t>8/17/2022</a:t>
            </a:fld>
            <a:endParaRPr lang="en-US"/>
          </a:p>
        </p:txBody>
      </p:sp>
      <p:sp>
        <p:nvSpPr>
          <p:cNvPr id="5" name="Footer Placeholder 4">
            <a:extLst>
              <a:ext uri="{FF2B5EF4-FFF2-40B4-BE49-F238E27FC236}">
                <a16:creationId xmlns:a16="http://schemas.microsoft.com/office/drawing/2014/main" id="{C60EA118-33D7-ADEB-B47A-C2DBEEF1D5F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C7A018F-61C5-33DB-A221-36E1E2D79C8D}"/>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42846023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A267F8-8780-D25A-B187-7C431613A26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D835F27-1C3B-5123-F51F-B13032BEF93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559973D-181E-7586-F278-8F1028F55BE9}"/>
              </a:ext>
            </a:extLst>
          </p:cNvPr>
          <p:cNvSpPr>
            <a:spLocks noGrp="1"/>
          </p:cNvSpPr>
          <p:nvPr>
            <p:ph type="dt" sz="half" idx="10"/>
          </p:nvPr>
        </p:nvSpPr>
        <p:spPr/>
        <p:txBody>
          <a:bodyPr/>
          <a:lstStyle/>
          <a:p>
            <a:fld id="{5A6009B5-CA28-41C4-A633-05B3860A3687}" type="datetimeFigureOut">
              <a:rPr lang="en-US" smtClean="0"/>
              <a:t>8/17/2022</a:t>
            </a:fld>
            <a:endParaRPr lang="en-US"/>
          </a:p>
        </p:txBody>
      </p:sp>
      <p:sp>
        <p:nvSpPr>
          <p:cNvPr id="5" name="Footer Placeholder 4">
            <a:extLst>
              <a:ext uri="{FF2B5EF4-FFF2-40B4-BE49-F238E27FC236}">
                <a16:creationId xmlns:a16="http://schemas.microsoft.com/office/drawing/2014/main" id="{E38D3F39-867F-C30F-142B-2A345677735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EE5D325-7745-906C-69B1-EE401A4B648B}"/>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7954172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E3761A1D-DE84-E84C-7AC3-764441195E70}"/>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781A6FEC-3C9B-D7B4-5357-BA554267CA2B}"/>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AAECBEE3-6720-16C6-611E-B27E89D1AAB3}"/>
              </a:ext>
            </a:extLst>
          </p:cNvPr>
          <p:cNvSpPr>
            <a:spLocks noGrp="1"/>
          </p:cNvSpPr>
          <p:nvPr>
            <p:ph type="dt" sz="half" idx="10"/>
          </p:nvPr>
        </p:nvSpPr>
        <p:spPr/>
        <p:txBody>
          <a:bodyPr/>
          <a:lstStyle/>
          <a:p>
            <a:fld id="{5A6009B5-CA28-41C4-A633-05B3860A3687}" type="datetimeFigureOut">
              <a:rPr lang="en-US" smtClean="0"/>
              <a:t>8/17/2022</a:t>
            </a:fld>
            <a:endParaRPr lang="en-US"/>
          </a:p>
        </p:txBody>
      </p:sp>
      <p:sp>
        <p:nvSpPr>
          <p:cNvPr id="5" name="Footer Placeholder 4">
            <a:extLst>
              <a:ext uri="{FF2B5EF4-FFF2-40B4-BE49-F238E27FC236}">
                <a16:creationId xmlns:a16="http://schemas.microsoft.com/office/drawing/2014/main" id="{859DEBF0-F5D9-6155-16D5-738AA1CD1E4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FBC6D98-7FB5-B10A-17BE-3C6D91D17EC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22790694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35CD59-8608-0757-119D-A3758058A9A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0F924A9A-75DA-0DDD-850B-691CD16F274B}"/>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78266AB-8569-0D94-0109-6958197EA987}"/>
              </a:ext>
            </a:extLst>
          </p:cNvPr>
          <p:cNvSpPr>
            <a:spLocks noGrp="1"/>
          </p:cNvSpPr>
          <p:nvPr>
            <p:ph type="dt" sz="half" idx="10"/>
          </p:nvPr>
        </p:nvSpPr>
        <p:spPr/>
        <p:txBody>
          <a:bodyPr/>
          <a:lstStyle/>
          <a:p>
            <a:fld id="{5A6009B5-CA28-41C4-A633-05B3860A3687}" type="datetimeFigureOut">
              <a:rPr lang="en-US" smtClean="0"/>
              <a:t>8/17/2022</a:t>
            </a:fld>
            <a:endParaRPr lang="en-US"/>
          </a:p>
        </p:txBody>
      </p:sp>
      <p:sp>
        <p:nvSpPr>
          <p:cNvPr id="5" name="Footer Placeholder 4">
            <a:extLst>
              <a:ext uri="{FF2B5EF4-FFF2-40B4-BE49-F238E27FC236}">
                <a16:creationId xmlns:a16="http://schemas.microsoft.com/office/drawing/2014/main" id="{DB23F834-DFA1-9BB9-A031-46B56E1D3D1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35FD1DC-EAFA-BB38-B91E-BE99C814F4FF}"/>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1392142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5F048A-B692-2747-9A3D-16974FB88D50}"/>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0349EA62-4926-2D6B-7528-BB0820E25AB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EF30C295-EDF1-F3D1-A4AE-B92AD1705011}"/>
              </a:ext>
            </a:extLst>
          </p:cNvPr>
          <p:cNvSpPr>
            <a:spLocks noGrp="1"/>
          </p:cNvSpPr>
          <p:nvPr>
            <p:ph type="dt" sz="half" idx="10"/>
          </p:nvPr>
        </p:nvSpPr>
        <p:spPr/>
        <p:txBody>
          <a:bodyPr/>
          <a:lstStyle/>
          <a:p>
            <a:fld id="{5A6009B5-CA28-41C4-A633-05B3860A3687}" type="datetimeFigureOut">
              <a:rPr lang="en-US" smtClean="0"/>
              <a:t>8/17/2022</a:t>
            </a:fld>
            <a:endParaRPr lang="en-US"/>
          </a:p>
        </p:txBody>
      </p:sp>
      <p:sp>
        <p:nvSpPr>
          <p:cNvPr id="5" name="Footer Placeholder 4">
            <a:extLst>
              <a:ext uri="{FF2B5EF4-FFF2-40B4-BE49-F238E27FC236}">
                <a16:creationId xmlns:a16="http://schemas.microsoft.com/office/drawing/2014/main" id="{C8E7569B-E2BD-0913-3BC7-AC775B506B4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91713AB-CD89-FCD3-9139-01E35A04F62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234670321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BFE553-84DE-CA90-8B99-A8D3486EDF13}"/>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711FF8F-FF31-580A-59A4-85A401187D49}"/>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46F179F2-7A13-46C6-BBE9-AECCF8D1EF91}"/>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A1CC5E99-077A-6A90-8B9C-3A53C496CC4B}"/>
              </a:ext>
            </a:extLst>
          </p:cNvPr>
          <p:cNvSpPr>
            <a:spLocks noGrp="1"/>
          </p:cNvSpPr>
          <p:nvPr>
            <p:ph type="dt" sz="half" idx="10"/>
          </p:nvPr>
        </p:nvSpPr>
        <p:spPr/>
        <p:txBody>
          <a:bodyPr/>
          <a:lstStyle/>
          <a:p>
            <a:fld id="{5A6009B5-CA28-41C4-A633-05B3860A3687}" type="datetimeFigureOut">
              <a:rPr lang="en-US" smtClean="0"/>
              <a:t>8/17/2022</a:t>
            </a:fld>
            <a:endParaRPr lang="en-US"/>
          </a:p>
        </p:txBody>
      </p:sp>
      <p:sp>
        <p:nvSpPr>
          <p:cNvPr id="6" name="Footer Placeholder 5">
            <a:extLst>
              <a:ext uri="{FF2B5EF4-FFF2-40B4-BE49-F238E27FC236}">
                <a16:creationId xmlns:a16="http://schemas.microsoft.com/office/drawing/2014/main" id="{5F4BB1AB-0745-65E0-3F7A-1502649A7C1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47C32A3-F129-DC8D-4866-2FC9CDF36600}"/>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75631735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B99CAF-F3E4-7908-9FFC-F967D28A69D6}"/>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0B17511-9215-50F5-A720-BA3C54815CB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E7E0F68E-1D6F-14EA-4A93-381F6CDD51CF}"/>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F8BFD29B-DD5A-7BAA-FB97-851A53649EA6}"/>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94F4CF7-3A00-9573-18E8-A23E324AA14A}"/>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C5B86756-707F-F57B-9BC6-2069BDBDDB5B}"/>
              </a:ext>
            </a:extLst>
          </p:cNvPr>
          <p:cNvSpPr>
            <a:spLocks noGrp="1"/>
          </p:cNvSpPr>
          <p:nvPr>
            <p:ph type="dt" sz="half" idx="10"/>
          </p:nvPr>
        </p:nvSpPr>
        <p:spPr/>
        <p:txBody>
          <a:bodyPr/>
          <a:lstStyle/>
          <a:p>
            <a:fld id="{5A6009B5-CA28-41C4-A633-05B3860A3687}" type="datetimeFigureOut">
              <a:rPr lang="en-US" smtClean="0"/>
              <a:t>8/17/2022</a:t>
            </a:fld>
            <a:endParaRPr lang="en-US"/>
          </a:p>
        </p:txBody>
      </p:sp>
      <p:sp>
        <p:nvSpPr>
          <p:cNvPr id="8" name="Footer Placeholder 7">
            <a:extLst>
              <a:ext uri="{FF2B5EF4-FFF2-40B4-BE49-F238E27FC236}">
                <a16:creationId xmlns:a16="http://schemas.microsoft.com/office/drawing/2014/main" id="{FBC78733-81E5-CB43-6191-5128075D64DF}"/>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2F46B6B4-6D3F-485D-F7BD-B5F6947C351B}"/>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13645381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5DBCC5-EFCA-6BF7-AC86-F66146E84CD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D421F9B-6509-E182-BD4C-44296564E9FB}"/>
              </a:ext>
            </a:extLst>
          </p:cNvPr>
          <p:cNvSpPr>
            <a:spLocks noGrp="1"/>
          </p:cNvSpPr>
          <p:nvPr>
            <p:ph type="dt" sz="half" idx="10"/>
          </p:nvPr>
        </p:nvSpPr>
        <p:spPr/>
        <p:txBody>
          <a:bodyPr/>
          <a:lstStyle/>
          <a:p>
            <a:fld id="{5A6009B5-CA28-41C4-A633-05B3860A3687}" type="datetimeFigureOut">
              <a:rPr lang="en-US" smtClean="0"/>
              <a:t>8/17/2022</a:t>
            </a:fld>
            <a:endParaRPr lang="en-US"/>
          </a:p>
        </p:txBody>
      </p:sp>
      <p:sp>
        <p:nvSpPr>
          <p:cNvPr id="4" name="Footer Placeholder 3">
            <a:extLst>
              <a:ext uri="{FF2B5EF4-FFF2-40B4-BE49-F238E27FC236}">
                <a16:creationId xmlns:a16="http://schemas.microsoft.com/office/drawing/2014/main" id="{2739546A-D5B8-A75A-18EC-CF061EF2C350}"/>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FB81D206-D92F-7900-B7CA-7C29F688E8B2}"/>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16357105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AAB89820-5441-6774-9DA0-A0B18BACC24E}"/>
              </a:ext>
            </a:extLst>
          </p:cNvPr>
          <p:cNvSpPr>
            <a:spLocks noGrp="1"/>
          </p:cNvSpPr>
          <p:nvPr>
            <p:ph type="dt" sz="half" idx="10"/>
          </p:nvPr>
        </p:nvSpPr>
        <p:spPr/>
        <p:txBody>
          <a:bodyPr/>
          <a:lstStyle/>
          <a:p>
            <a:fld id="{5A6009B5-CA28-41C4-A633-05B3860A3687}" type="datetimeFigureOut">
              <a:rPr lang="en-US" smtClean="0"/>
              <a:t>8/17/2022</a:t>
            </a:fld>
            <a:endParaRPr lang="en-US"/>
          </a:p>
        </p:txBody>
      </p:sp>
      <p:sp>
        <p:nvSpPr>
          <p:cNvPr id="3" name="Footer Placeholder 2">
            <a:extLst>
              <a:ext uri="{FF2B5EF4-FFF2-40B4-BE49-F238E27FC236}">
                <a16:creationId xmlns:a16="http://schemas.microsoft.com/office/drawing/2014/main" id="{6B4B581B-715F-2FBA-928B-C666F63DABF4}"/>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EAFC8B1-F044-6879-1D34-929A8AA5E072}"/>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29900517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B4965AB-6525-66D7-1756-263DADC9031D}"/>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B87D891E-CE26-058A-4AC1-B31879BB8C6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4D762FC2-9433-6B38-325A-1389EE30D95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6F887A9-B875-01BF-E029-3A7EC4853507}"/>
              </a:ext>
            </a:extLst>
          </p:cNvPr>
          <p:cNvSpPr>
            <a:spLocks noGrp="1"/>
          </p:cNvSpPr>
          <p:nvPr>
            <p:ph type="dt" sz="half" idx="10"/>
          </p:nvPr>
        </p:nvSpPr>
        <p:spPr/>
        <p:txBody>
          <a:bodyPr/>
          <a:lstStyle/>
          <a:p>
            <a:fld id="{5A6009B5-CA28-41C4-A633-05B3860A3687}" type="datetimeFigureOut">
              <a:rPr lang="en-US" smtClean="0"/>
              <a:t>8/17/2022</a:t>
            </a:fld>
            <a:endParaRPr lang="en-US"/>
          </a:p>
        </p:txBody>
      </p:sp>
      <p:sp>
        <p:nvSpPr>
          <p:cNvPr id="6" name="Footer Placeholder 5">
            <a:extLst>
              <a:ext uri="{FF2B5EF4-FFF2-40B4-BE49-F238E27FC236}">
                <a16:creationId xmlns:a16="http://schemas.microsoft.com/office/drawing/2014/main" id="{9F571199-74A0-A110-CA0E-38F8216562C6}"/>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7E48D5-6D54-5B95-780C-46F16E981CC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36174813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1DD3E7-C846-2F6E-5CAD-8F7C0AC62F2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77B1361D-2BED-F9DA-4F7E-68DF6721FAA4}"/>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3DFC0D9-9004-1705-C6CF-24078BB784D7}"/>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6C9590CD-C356-68E9-2529-80516CD1A4E4}"/>
              </a:ext>
            </a:extLst>
          </p:cNvPr>
          <p:cNvSpPr>
            <a:spLocks noGrp="1"/>
          </p:cNvSpPr>
          <p:nvPr>
            <p:ph type="dt" sz="half" idx="10"/>
          </p:nvPr>
        </p:nvSpPr>
        <p:spPr/>
        <p:txBody>
          <a:bodyPr/>
          <a:lstStyle/>
          <a:p>
            <a:fld id="{5A6009B5-CA28-41C4-A633-05B3860A3687}" type="datetimeFigureOut">
              <a:rPr lang="en-US" smtClean="0"/>
              <a:t>8/17/2022</a:t>
            </a:fld>
            <a:endParaRPr lang="en-US"/>
          </a:p>
        </p:txBody>
      </p:sp>
      <p:sp>
        <p:nvSpPr>
          <p:cNvPr id="6" name="Footer Placeholder 5">
            <a:extLst>
              <a:ext uri="{FF2B5EF4-FFF2-40B4-BE49-F238E27FC236}">
                <a16:creationId xmlns:a16="http://schemas.microsoft.com/office/drawing/2014/main" id="{26199BEA-7959-E560-98F5-CFBEB162685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50BFDA8-10F3-4839-EE61-169417D64747}"/>
              </a:ext>
            </a:extLst>
          </p:cNvPr>
          <p:cNvSpPr>
            <a:spLocks noGrp="1"/>
          </p:cNvSpPr>
          <p:nvPr>
            <p:ph type="sldNum" sz="quarter" idx="12"/>
          </p:nvPr>
        </p:nvSpPr>
        <p:spPr/>
        <p:txBody>
          <a:bodyPr/>
          <a:lstStyle/>
          <a:p>
            <a:fld id="{2E77F4A5-C9A9-4B60-9E89-D0B1031E94B7}" type="slidenum">
              <a:rPr lang="en-US" smtClean="0"/>
              <a:t>‹#›</a:t>
            </a:fld>
            <a:endParaRPr lang="en-US"/>
          </a:p>
        </p:txBody>
      </p:sp>
    </p:spTree>
    <p:extLst>
      <p:ext uri="{BB962C8B-B14F-4D97-AF65-F5344CB8AC3E}">
        <p14:creationId xmlns:p14="http://schemas.microsoft.com/office/powerpoint/2010/main" val="137208711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0486862-3007-BB93-FC35-457ADF7EF21A}"/>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37841BB-8381-53EB-9DA5-71606F87EF4E}"/>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6A75F56-3434-0911-468D-C08A3EFF456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A6009B5-CA28-41C4-A633-05B3860A3687}" type="datetimeFigureOut">
              <a:rPr lang="en-US" smtClean="0"/>
              <a:t>8/17/2022</a:t>
            </a:fld>
            <a:endParaRPr lang="en-US"/>
          </a:p>
        </p:txBody>
      </p:sp>
      <p:sp>
        <p:nvSpPr>
          <p:cNvPr id="5" name="Footer Placeholder 4">
            <a:extLst>
              <a:ext uri="{FF2B5EF4-FFF2-40B4-BE49-F238E27FC236}">
                <a16:creationId xmlns:a16="http://schemas.microsoft.com/office/drawing/2014/main" id="{C7BDC43C-CCF5-879A-C20A-C359BFC9155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4AEE5B65-CBAF-C1B9-65E2-4CCBBB81440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E77F4A5-C9A9-4B60-9E89-D0B1031E94B7}" type="slidenum">
              <a:rPr lang="en-US" smtClean="0"/>
              <a:t>‹#›</a:t>
            </a:fld>
            <a:endParaRPr lang="en-US"/>
          </a:p>
        </p:txBody>
      </p:sp>
    </p:spTree>
    <p:extLst>
      <p:ext uri="{BB962C8B-B14F-4D97-AF65-F5344CB8AC3E}">
        <p14:creationId xmlns:p14="http://schemas.microsoft.com/office/powerpoint/2010/main" val="1447736887"/>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1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image" Target="../media/image15.jpeg"/><Relationship Id="rId1" Type="http://schemas.openxmlformats.org/officeDocument/2006/relationships/slideLayout" Target="../slideLayouts/slideLayout2.xml"/><Relationship Id="rId4" Type="http://schemas.openxmlformats.org/officeDocument/2006/relationships/image" Target="../media/image17.jpeg"/></Relationships>
</file>

<file path=ppt/slides/_rels/slide14.xml.rels><?xml version="1.0" encoding="UTF-8" standalone="yes"?>
<Relationships xmlns="http://schemas.openxmlformats.org/package/2006/relationships"><Relationship Id="rId3" Type="http://schemas.openxmlformats.org/officeDocument/2006/relationships/image" Target="../media/image19.jpeg"/><Relationship Id="rId2" Type="http://schemas.openxmlformats.org/officeDocument/2006/relationships/image" Target="../media/image18.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8" Type="http://schemas.openxmlformats.org/officeDocument/2006/relationships/oleObject" Target="../embeddings/oleObject4.bin"/><Relationship Id="rId3" Type="http://schemas.openxmlformats.org/officeDocument/2006/relationships/image" Target="../media/image1.emf"/><Relationship Id="rId7" Type="http://schemas.openxmlformats.org/officeDocument/2006/relationships/image" Target="../media/image3.emf"/><Relationship Id="rId2" Type="http://schemas.openxmlformats.org/officeDocument/2006/relationships/oleObject" Target="../embeddings/oleObject1.bin"/><Relationship Id="rId1" Type="http://schemas.openxmlformats.org/officeDocument/2006/relationships/slideLayout" Target="../slideLayouts/slideLayout2.xml"/><Relationship Id="rId6" Type="http://schemas.openxmlformats.org/officeDocument/2006/relationships/oleObject" Target="../embeddings/oleObject3.bin"/><Relationship Id="rId11" Type="http://schemas.openxmlformats.org/officeDocument/2006/relationships/image" Target="../media/image5.emf"/><Relationship Id="rId5" Type="http://schemas.openxmlformats.org/officeDocument/2006/relationships/image" Target="../media/image2.emf"/><Relationship Id="rId10" Type="http://schemas.openxmlformats.org/officeDocument/2006/relationships/oleObject" Target="../embeddings/oleObject5.bin"/><Relationship Id="rId4" Type="http://schemas.openxmlformats.org/officeDocument/2006/relationships/oleObject" Target="../embeddings/oleObject2.bin"/><Relationship Id="rId9" Type="http://schemas.openxmlformats.org/officeDocument/2006/relationships/image" Target="../media/image4.emf"/></Relationships>
</file>

<file path=ppt/slides/_rels/slide4.xml.rels><?xml version="1.0" encoding="UTF-8" standalone="yes"?>
<Relationships xmlns="http://schemas.openxmlformats.org/package/2006/relationships"><Relationship Id="rId3" Type="http://schemas.openxmlformats.org/officeDocument/2006/relationships/image" Target="../media/image6.emf"/><Relationship Id="rId2" Type="http://schemas.openxmlformats.org/officeDocument/2006/relationships/oleObject" Target="../embeddings/oleObject6.bin"/><Relationship Id="rId1" Type="http://schemas.openxmlformats.org/officeDocument/2006/relationships/slideLayout" Target="../slideLayouts/slideLayout2.xml"/><Relationship Id="rId5" Type="http://schemas.openxmlformats.org/officeDocument/2006/relationships/image" Target="../media/image7.emf"/><Relationship Id="rId4" Type="http://schemas.openxmlformats.org/officeDocument/2006/relationships/oleObject" Target="../embeddings/oleObject7.bin"/></Relationships>
</file>

<file path=ppt/slides/_rels/slide5.xml.rels><?xml version="1.0" encoding="UTF-8" standalone="yes"?>
<Relationships xmlns="http://schemas.openxmlformats.org/package/2006/relationships"><Relationship Id="rId3" Type="http://schemas.openxmlformats.org/officeDocument/2006/relationships/image" Target="../media/image8.emf"/><Relationship Id="rId2" Type="http://schemas.openxmlformats.org/officeDocument/2006/relationships/oleObject" Target="../embeddings/oleObject8.bin"/><Relationship Id="rId1" Type="http://schemas.openxmlformats.org/officeDocument/2006/relationships/slideLayout" Target="../slideLayouts/slideLayout2.xml"/><Relationship Id="rId5" Type="http://schemas.openxmlformats.org/officeDocument/2006/relationships/image" Target="../media/image9.wmf"/><Relationship Id="rId4" Type="http://schemas.openxmlformats.org/officeDocument/2006/relationships/oleObject" Target="../embeddings/oleObject9.bin"/></Relationships>
</file>

<file path=ppt/slides/_rels/slide6.xml.rels><?xml version="1.0" encoding="UTF-8" standalone="yes"?>
<Relationships xmlns="http://schemas.openxmlformats.org/package/2006/relationships"><Relationship Id="rId3" Type="http://schemas.openxmlformats.org/officeDocument/2006/relationships/image" Target="../media/image10.wmf"/><Relationship Id="rId2" Type="http://schemas.openxmlformats.org/officeDocument/2006/relationships/oleObject" Target="../embeddings/oleObject10.bin"/><Relationship Id="rId1" Type="http://schemas.openxmlformats.org/officeDocument/2006/relationships/slideLayout" Target="../slideLayouts/slideLayout2.xml"/><Relationship Id="rId5" Type="http://schemas.openxmlformats.org/officeDocument/2006/relationships/image" Target="../media/image11.wmf"/><Relationship Id="rId4" Type="http://schemas.openxmlformats.org/officeDocument/2006/relationships/oleObject" Target="../embeddings/oleObject11.bin"/></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283DB3-181D-5631-A828-4252EB7B887A}"/>
              </a:ext>
            </a:extLst>
          </p:cNvPr>
          <p:cNvSpPr>
            <a:spLocks noGrp="1"/>
          </p:cNvSpPr>
          <p:nvPr>
            <p:ph type="ctrTitle"/>
          </p:nvPr>
        </p:nvSpPr>
        <p:spPr>
          <a:xfrm>
            <a:off x="1524000" y="1122363"/>
            <a:ext cx="9144000" cy="1431056"/>
          </a:xfrm>
        </p:spPr>
        <p:txBody>
          <a:bodyPr>
            <a:normAutofit/>
          </a:bodyPr>
          <a:lstStyle/>
          <a:p>
            <a:r>
              <a:rPr lang="en-US" sz="4800" dirty="0"/>
              <a:t>8-11-22 Bleaching Kinetics of A488 via </a:t>
            </a:r>
            <a:r>
              <a:rPr lang="en-US" sz="4800" dirty="0" err="1"/>
              <a:t>mCPBA</a:t>
            </a:r>
            <a:endParaRPr lang="en-US" sz="4800" dirty="0"/>
          </a:p>
        </p:txBody>
      </p:sp>
      <p:sp>
        <p:nvSpPr>
          <p:cNvPr id="3" name="Subtitle 2">
            <a:extLst>
              <a:ext uri="{FF2B5EF4-FFF2-40B4-BE49-F238E27FC236}">
                <a16:creationId xmlns:a16="http://schemas.microsoft.com/office/drawing/2014/main" id="{E0459393-B9FE-4556-59A3-B4A31FA9094D}"/>
              </a:ext>
            </a:extLst>
          </p:cNvPr>
          <p:cNvSpPr>
            <a:spLocks noGrp="1"/>
          </p:cNvSpPr>
          <p:nvPr>
            <p:ph type="subTitle" idx="1"/>
          </p:nvPr>
        </p:nvSpPr>
        <p:spPr/>
        <p:txBody>
          <a:bodyPr/>
          <a:lstStyle/>
          <a:p>
            <a:endParaRPr lang="en-US"/>
          </a:p>
        </p:txBody>
      </p:sp>
    </p:spTree>
    <p:extLst>
      <p:ext uri="{BB962C8B-B14F-4D97-AF65-F5344CB8AC3E}">
        <p14:creationId xmlns:p14="http://schemas.microsoft.com/office/powerpoint/2010/main" val="29047598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DDC2DA5-8527-6EC2-D852-E521FB623B80}"/>
              </a:ext>
            </a:extLst>
          </p:cNvPr>
          <p:cNvSpPr>
            <a:spLocks noGrp="1"/>
          </p:cNvSpPr>
          <p:nvPr>
            <p:ph type="title"/>
          </p:nvPr>
        </p:nvSpPr>
        <p:spPr>
          <a:xfrm>
            <a:off x="0" y="-74822"/>
            <a:ext cx="10515600" cy="756309"/>
          </a:xfrm>
        </p:spPr>
        <p:txBody>
          <a:bodyPr/>
          <a:lstStyle/>
          <a:p>
            <a:r>
              <a:rPr lang="en-US" dirty="0"/>
              <a:t>Partial Fluor Model</a:t>
            </a:r>
          </a:p>
        </p:txBody>
      </p:sp>
      <p:pic>
        <p:nvPicPr>
          <p:cNvPr id="5" name="Content Placeholder 4" descr="Timeline&#10;&#10;Description automatically generated">
            <a:extLst>
              <a:ext uri="{FF2B5EF4-FFF2-40B4-BE49-F238E27FC236}">
                <a16:creationId xmlns:a16="http://schemas.microsoft.com/office/drawing/2014/main" id="{1A6542B5-7E5C-F241-59AE-CC8DED6D67A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rot="5400000">
            <a:off x="-90966" y="1418658"/>
            <a:ext cx="6216392" cy="4662293"/>
          </a:xfrm>
        </p:spPr>
      </p:pic>
      <p:pic>
        <p:nvPicPr>
          <p:cNvPr id="7" name="Picture 6" descr="Timeline&#10;&#10;Description automatically generated">
            <a:extLst>
              <a:ext uri="{FF2B5EF4-FFF2-40B4-BE49-F238E27FC236}">
                <a16:creationId xmlns:a16="http://schemas.microsoft.com/office/drawing/2014/main" id="{0FAA2DD2-0856-3A43-3FE2-75093281424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5400000">
            <a:off x="5088967" y="1418659"/>
            <a:ext cx="6216392" cy="4662294"/>
          </a:xfrm>
          <a:prstGeom prst="rect">
            <a:avLst/>
          </a:prstGeom>
        </p:spPr>
      </p:pic>
    </p:spTree>
    <p:extLst>
      <p:ext uri="{BB962C8B-B14F-4D97-AF65-F5344CB8AC3E}">
        <p14:creationId xmlns:p14="http://schemas.microsoft.com/office/powerpoint/2010/main" val="16730191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96DDD-AADF-0C20-A69B-F39921E7853C}"/>
              </a:ext>
            </a:extLst>
          </p:cNvPr>
          <p:cNvSpPr>
            <a:spLocks noGrp="1"/>
          </p:cNvSpPr>
          <p:nvPr>
            <p:ph type="title"/>
          </p:nvPr>
        </p:nvSpPr>
        <p:spPr>
          <a:xfrm>
            <a:off x="61823" y="46577"/>
            <a:ext cx="10515600" cy="833947"/>
          </a:xfrm>
        </p:spPr>
        <p:txBody>
          <a:bodyPr/>
          <a:lstStyle/>
          <a:p>
            <a:r>
              <a:rPr lang="en-US" dirty="0"/>
              <a:t>Partial Fluor Approx</a:t>
            </a:r>
          </a:p>
        </p:txBody>
      </p:sp>
      <p:sp>
        <p:nvSpPr>
          <p:cNvPr id="3" name="Content Placeholder 2">
            <a:extLst>
              <a:ext uri="{FF2B5EF4-FFF2-40B4-BE49-F238E27FC236}">
                <a16:creationId xmlns:a16="http://schemas.microsoft.com/office/drawing/2014/main" id="{77AA2161-71BC-9B79-107B-FB18A6530536}"/>
              </a:ext>
            </a:extLst>
          </p:cNvPr>
          <p:cNvSpPr>
            <a:spLocks noGrp="1"/>
          </p:cNvSpPr>
          <p:nvPr>
            <p:ph idx="1"/>
          </p:nvPr>
        </p:nvSpPr>
        <p:spPr>
          <a:xfrm>
            <a:off x="139460" y="990944"/>
            <a:ext cx="4363528" cy="4969265"/>
          </a:xfrm>
        </p:spPr>
        <p:txBody>
          <a:bodyPr/>
          <a:lstStyle/>
          <a:p>
            <a:r>
              <a:rPr lang="en-US" dirty="0"/>
              <a:t>Explains Second Decay Term arising</a:t>
            </a:r>
          </a:p>
        </p:txBody>
      </p:sp>
      <p:pic>
        <p:nvPicPr>
          <p:cNvPr id="4" name="Picture 3" descr="Timeline&#10;&#10;Description automatically generated">
            <a:extLst>
              <a:ext uri="{FF2B5EF4-FFF2-40B4-BE49-F238E27FC236}">
                <a16:creationId xmlns:a16="http://schemas.microsoft.com/office/drawing/2014/main" id="{C330D10B-D3E5-56CD-C991-A040A748C6B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5400000">
            <a:off x="5077005" y="903827"/>
            <a:ext cx="6858000" cy="5143500"/>
          </a:xfrm>
          <a:prstGeom prst="rect">
            <a:avLst/>
          </a:prstGeom>
        </p:spPr>
      </p:pic>
    </p:spTree>
    <p:extLst>
      <p:ext uri="{BB962C8B-B14F-4D97-AF65-F5344CB8AC3E}">
        <p14:creationId xmlns:p14="http://schemas.microsoft.com/office/powerpoint/2010/main" val="49843013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B27B2B-C29F-B8D8-EECB-FC9846CFCCD8}"/>
              </a:ext>
            </a:extLst>
          </p:cNvPr>
          <p:cNvSpPr>
            <a:spLocks noGrp="1"/>
          </p:cNvSpPr>
          <p:nvPr>
            <p:ph type="title"/>
          </p:nvPr>
        </p:nvSpPr>
        <p:spPr/>
        <p:txBody>
          <a:bodyPr/>
          <a:lstStyle/>
          <a:p>
            <a:r>
              <a:rPr lang="en-US" dirty="0"/>
              <a:t>Raw Notes</a:t>
            </a:r>
          </a:p>
        </p:txBody>
      </p:sp>
      <p:sp>
        <p:nvSpPr>
          <p:cNvPr id="3" name="Content Placeholder 2">
            <a:extLst>
              <a:ext uri="{FF2B5EF4-FFF2-40B4-BE49-F238E27FC236}">
                <a16:creationId xmlns:a16="http://schemas.microsoft.com/office/drawing/2014/main" id="{8CBC07E6-43D4-7AD1-964E-460BEF8B5B38}"/>
              </a:ext>
            </a:extLst>
          </p:cNvPr>
          <p:cNvSpPr>
            <a:spLocks noGrp="1"/>
          </p:cNvSpPr>
          <p:nvPr>
            <p:ph idx="1"/>
          </p:nvPr>
        </p:nvSpPr>
        <p:spPr/>
        <p:txBody>
          <a:bodyPr/>
          <a:lstStyle/>
          <a:p>
            <a:r>
              <a:rPr lang="en-US" dirty="0"/>
              <a:t>Corrections in notes is forgot to document the switch to A488 from A647. Used exact same dilution as was listed for A647. </a:t>
            </a:r>
          </a:p>
          <a:p>
            <a:r>
              <a:rPr lang="en-US" dirty="0"/>
              <a:t>Ex was 480+-10nm</a:t>
            </a:r>
          </a:p>
          <a:p>
            <a:r>
              <a:rPr lang="en-US" dirty="0" err="1"/>
              <a:t>Em</a:t>
            </a:r>
            <a:r>
              <a:rPr lang="en-US" dirty="0"/>
              <a:t> was 530+-10nm</a:t>
            </a:r>
          </a:p>
        </p:txBody>
      </p:sp>
    </p:spTree>
    <p:extLst>
      <p:ext uri="{BB962C8B-B14F-4D97-AF65-F5344CB8AC3E}">
        <p14:creationId xmlns:p14="http://schemas.microsoft.com/office/powerpoint/2010/main" val="60399362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AF12CD-86FC-A917-9146-0B8CFB901BE3}"/>
              </a:ext>
            </a:extLst>
          </p:cNvPr>
          <p:cNvSpPr>
            <a:spLocks noGrp="1"/>
          </p:cNvSpPr>
          <p:nvPr>
            <p:ph type="title"/>
          </p:nvPr>
        </p:nvSpPr>
        <p:spPr/>
        <p:txBody>
          <a:bodyPr/>
          <a:lstStyle/>
          <a:p>
            <a:endParaRPr lang="en-US"/>
          </a:p>
        </p:txBody>
      </p:sp>
      <p:pic>
        <p:nvPicPr>
          <p:cNvPr id="5" name="Content Placeholder 4" descr="Text, letter&#10;&#10;Description automatically generated">
            <a:extLst>
              <a:ext uri="{FF2B5EF4-FFF2-40B4-BE49-F238E27FC236}">
                <a16:creationId xmlns:a16="http://schemas.microsoft.com/office/drawing/2014/main" id="{15AAAD69-AA78-EA43-58DC-3D06211984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669348"/>
            <a:ext cx="4095618" cy="5633848"/>
          </a:xfrm>
        </p:spPr>
      </p:pic>
      <p:pic>
        <p:nvPicPr>
          <p:cNvPr id="7" name="Picture 6" descr="Text, letter&#10;&#10;Description automatically generated">
            <a:extLst>
              <a:ext uri="{FF2B5EF4-FFF2-40B4-BE49-F238E27FC236}">
                <a16:creationId xmlns:a16="http://schemas.microsoft.com/office/drawing/2014/main" id="{ABD017AB-9CCB-D8E6-0EC7-A37A1530E20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15018" y="427180"/>
            <a:ext cx="4046395" cy="5823527"/>
          </a:xfrm>
          <a:prstGeom prst="rect">
            <a:avLst/>
          </a:prstGeom>
        </p:spPr>
      </p:pic>
      <p:pic>
        <p:nvPicPr>
          <p:cNvPr id="9" name="Picture 8" descr="Text, letter&#10;&#10;Description automatically generated">
            <a:extLst>
              <a:ext uri="{FF2B5EF4-FFF2-40B4-BE49-F238E27FC236}">
                <a16:creationId xmlns:a16="http://schemas.microsoft.com/office/drawing/2014/main" id="{DA495662-73DF-74E1-352B-16E1A7500C6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151096" y="618978"/>
            <a:ext cx="4040904" cy="5439929"/>
          </a:xfrm>
          <a:prstGeom prst="rect">
            <a:avLst/>
          </a:prstGeom>
        </p:spPr>
      </p:pic>
    </p:spTree>
    <p:extLst>
      <p:ext uri="{BB962C8B-B14F-4D97-AF65-F5344CB8AC3E}">
        <p14:creationId xmlns:p14="http://schemas.microsoft.com/office/powerpoint/2010/main" val="18958149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5B786B-7C79-97FD-C34F-60994F7A6A09}"/>
              </a:ext>
            </a:extLst>
          </p:cNvPr>
          <p:cNvSpPr>
            <a:spLocks noGrp="1"/>
          </p:cNvSpPr>
          <p:nvPr>
            <p:ph type="title"/>
          </p:nvPr>
        </p:nvSpPr>
        <p:spPr/>
        <p:txBody>
          <a:bodyPr/>
          <a:lstStyle/>
          <a:p>
            <a:endParaRPr lang="en-US"/>
          </a:p>
        </p:txBody>
      </p:sp>
      <p:pic>
        <p:nvPicPr>
          <p:cNvPr id="5" name="Content Placeholder 4" descr="Text, letter&#10;&#10;Description automatically generated">
            <a:extLst>
              <a:ext uri="{FF2B5EF4-FFF2-40B4-BE49-F238E27FC236}">
                <a16:creationId xmlns:a16="http://schemas.microsoft.com/office/drawing/2014/main" id="{C3BE8E99-9907-8AF1-A8A3-6DF681DB4DB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24774" y="853436"/>
            <a:ext cx="4856837" cy="6004564"/>
          </a:xfrm>
        </p:spPr>
      </p:pic>
      <p:pic>
        <p:nvPicPr>
          <p:cNvPr id="7" name="Picture 6" descr="A piece of paper with writing&#10;&#10;Description automatically generated with medium confidence">
            <a:extLst>
              <a:ext uri="{FF2B5EF4-FFF2-40B4-BE49-F238E27FC236}">
                <a16:creationId xmlns:a16="http://schemas.microsoft.com/office/drawing/2014/main" id="{3CF11DC6-A082-2B1D-8AAD-9CAFBF2359C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852013" y="83127"/>
            <a:ext cx="4745384" cy="6858000"/>
          </a:xfrm>
          <a:prstGeom prst="rect">
            <a:avLst/>
          </a:prstGeom>
        </p:spPr>
      </p:pic>
    </p:spTree>
    <p:extLst>
      <p:ext uri="{BB962C8B-B14F-4D97-AF65-F5344CB8AC3E}">
        <p14:creationId xmlns:p14="http://schemas.microsoft.com/office/powerpoint/2010/main" val="345070668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1ACC7F-2C41-ED25-14EF-2FAA9B27FD7D}"/>
              </a:ext>
            </a:extLst>
          </p:cNvPr>
          <p:cNvSpPr>
            <a:spLocks noGrp="1"/>
          </p:cNvSpPr>
          <p:nvPr>
            <p:ph type="title"/>
          </p:nvPr>
        </p:nvSpPr>
        <p:spPr>
          <a:xfrm>
            <a:off x="838200" y="365125"/>
            <a:ext cx="10515600" cy="488889"/>
          </a:xfrm>
        </p:spPr>
        <p:txBody>
          <a:bodyPr>
            <a:normAutofit fontScale="90000"/>
          </a:bodyPr>
          <a:lstStyle/>
          <a:p>
            <a:r>
              <a:rPr lang="en-US" dirty="0"/>
              <a:t>Goal: </a:t>
            </a:r>
            <a:r>
              <a:rPr lang="en-US" sz="3600" dirty="0"/>
              <a:t>Fix [C] of Alexa 488 and record decay kinetics at Log level spacing in [C] of </a:t>
            </a:r>
            <a:r>
              <a:rPr lang="en-US" sz="3600" dirty="0" err="1"/>
              <a:t>mCPBA</a:t>
            </a:r>
            <a:endParaRPr lang="en-US" dirty="0"/>
          </a:p>
        </p:txBody>
      </p:sp>
      <p:sp>
        <p:nvSpPr>
          <p:cNvPr id="3" name="Content Placeholder 2">
            <a:extLst>
              <a:ext uri="{FF2B5EF4-FFF2-40B4-BE49-F238E27FC236}">
                <a16:creationId xmlns:a16="http://schemas.microsoft.com/office/drawing/2014/main" id="{5D9100BC-C84A-4696-B28F-063DEC1930DE}"/>
              </a:ext>
            </a:extLst>
          </p:cNvPr>
          <p:cNvSpPr>
            <a:spLocks noGrp="1"/>
          </p:cNvSpPr>
          <p:nvPr>
            <p:ph idx="1"/>
          </p:nvPr>
        </p:nvSpPr>
        <p:spPr>
          <a:xfrm>
            <a:off x="700178" y="1713481"/>
            <a:ext cx="10515600" cy="4351338"/>
          </a:xfrm>
        </p:spPr>
        <p:txBody>
          <a:bodyPr/>
          <a:lstStyle/>
          <a:p>
            <a:r>
              <a:rPr lang="en-US" dirty="0"/>
              <a:t>A488 was used as it is the slowest bleaching dye commonly used for CyCIF</a:t>
            </a:r>
          </a:p>
          <a:p>
            <a:pPr marL="0" indent="0">
              <a:buNone/>
            </a:pPr>
            <a:endParaRPr lang="en-US" dirty="0"/>
          </a:p>
        </p:txBody>
      </p:sp>
    </p:spTree>
    <p:extLst>
      <p:ext uri="{BB962C8B-B14F-4D97-AF65-F5344CB8AC3E}">
        <p14:creationId xmlns:p14="http://schemas.microsoft.com/office/powerpoint/2010/main" val="366958561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6D3C17-981D-CBC6-EB66-38CD0964A1DA}"/>
              </a:ext>
            </a:extLst>
          </p:cNvPr>
          <p:cNvSpPr>
            <a:spLocks noGrp="1"/>
          </p:cNvSpPr>
          <p:nvPr>
            <p:ph type="title"/>
          </p:nvPr>
        </p:nvSpPr>
        <p:spPr>
          <a:xfrm>
            <a:off x="838200" y="-85556"/>
            <a:ext cx="10515600" cy="1084112"/>
          </a:xfrm>
        </p:spPr>
        <p:txBody>
          <a:bodyPr/>
          <a:lstStyle/>
          <a:p>
            <a:pPr algn="ctr"/>
            <a:r>
              <a:rPr lang="en-US" dirty="0"/>
              <a:t>First Order Decay graphs</a:t>
            </a:r>
          </a:p>
        </p:txBody>
      </p:sp>
      <p:graphicFrame>
        <p:nvGraphicFramePr>
          <p:cNvPr id="4" name="Object 3">
            <a:extLst>
              <a:ext uri="{FF2B5EF4-FFF2-40B4-BE49-F238E27FC236}">
                <a16:creationId xmlns:a16="http://schemas.microsoft.com/office/drawing/2014/main" id="{56C60AA6-8397-CDBC-40F3-BC2D15D22A93}"/>
              </a:ext>
            </a:extLst>
          </p:cNvPr>
          <p:cNvGraphicFramePr>
            <a:graphicFrameLocks noChangeAspect="1"/>
          </p:cNvGraphicFramePr>
          <p:nvPr>
            <p:extLst>
              <p:ext uri="{D42A27DB-BD31-4B8C-83A1-F6EECF244321}">
                <p14:modId xmlns:p14="http://schemas.microsoft.com/office/powerpoint/2010/main" val="3797849801"/>
              </p:ext>
            </p:extLst>
          </p:nvPr>
        </p:nvGraphicFramePr>
        <p:xfrm>
          <a:off x="901839" y="978036"/>
          <a:ext cx="4877015" cy="2748711"/>
        </p:xfrm>
        <a:graphic>
          <a:graphicData uri="http://schemas.openxmlformats.org/presentationml/2006/ole">
            <mc:AlternateContent xmlns:mc="http://schemas.openxmlformats.org/markup-compatibility/2006">
              <mc:Choice xmlns:v="urn:schemas-microsoft-com:vml" Requires="v">
                <p:oleObj name="Prism 9" r:id="rId2" imgW="5566258" imgH="3137662" progId="Prism9.Document">
                  <p:embed/>
                </p:oleObj>
              </mc:Choice>
              <mc:Fallback>
                <p:oleObj name="Prism 9" r:id="rId2" imgW="5566258" imgH="3137662" progId="Prism9.Document">
                  <p:embed/>
                  <p:pic>
                    <p:nvPicPr>
                      <p:cNvPr id="0" name=""/>
                      <p:cNvPicPr/>
                      <p:nvPr/>
                    </p:nvPicPr>
                    <p:blipFill>
                      <a:blip r:embed="rId3"/>
                      <a:stretch>
                        <a:fillRect/>
                      </a:stretch>
                    </p:blipFill>
                    <p:spPr>
                      <a:xfrm>
                        <a:off x="901839" y="978036"/>
                        <a:ext cx="4877015" cy="2748711"/>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6F6EC8B9-BE03-0324-2D3D-D7FDDDC542A0}"/>
              </a:ext>
            </a:extLst>
          </p:cNvPr>
          <p:cNvGraphicFramePr>
            <a:graphicFrameLocks noChangeAspect="1"/>
          </p:cNvGraphicFramePr>
          <p:nvPr>
            <p:extLst>
              <p:ext uri="{D42A27DB-BD31-4B8C-83A1-F6EECF244321}">
                <p14:modId xmlns:p14="http://schemas.microsoft.com/office/powerpoint/2010/main" val="2962129275"/>
              </p:ext>
            </p:extLst>
          </p:nvPr>
        </p:nvGraphicFramePr>
        <p:xfrm>
          <a:off x="6490816" y="978036"/>
          <a:ext cx="4588376" cy="2593885"/>
        </p:xfrm>
        <a:graphic>
          <a:graphicData uri="http://schemas.openxmlformats.org/presentationml/2006/ole">
            <mc:AlternateContent xmlns:mc="http://schemas.openxmlformats.org/markup-compatibility/2006">
              <mc:Choice xmlns:v="urn:schemas-microsoft-com:vml" Requires="v">
                <p:oleObj name="Prism 9" r:id="rId4" imgW="5566258" imgH="3147026" progId="Prism9.Document">
                  <p:embed/>
                </p:oleObj>
              </mc:Choice>
              <mc:Fallback>
                <p:oleObj name="Prism 9" r:id="rId4" imgW="5566258" imgH="3147026" progId="Prism9.Document">
                  <p:embed/>
                  <p:pic>
                    <p:nvPicPr>
                      <p:cNvPr id="0" name=""/>
                      <p:cNvPicPr/>
                      <p:nvPr/>
                    </p:nvPicPr>
                    <p:blipFill>
                      <a:blip r:embed="rId5"/>
                      <a:stretch>
                        <a:fillRect/>
                      </a:stretch>
                    </p:blipFill>
                    <p:spPr>
                      <a:xfrm>
                        <a:off x="6490816" y="978036"/>
                        <a:ext cx="4588376" cy="2593885"/>
                      </a:xfrm>
                      <a:prstGeom prst="rect">
                        <a:avLst/>
                      </a:prstGeom>
                    </p:spPr>
                  </p:pic>
                </p:oleObj>
              </mc:Fallback>
            </mc:AlternateContent>
          </a:graphicData>
        </a:graphic>
      </p:graphicFrame>
      <p:graphicFrame>
        <p:nvGraphicFramePr>
          <p:cNvPr id="6" name="Object 5">
            <a:extLst>
              <a:ext uri="{FF2B5EF4-FFF2-40B4-BE49-F238E27FC236}">
                <a16:creationId xmlns:a16="http://schemas.microsoft.com/office/drawing/2014/main" id="{D156FC46-7DA7-D4B9-399B-DCDE452AAF37}"/>
              </a:ext>
            </a:extLst>
          </p:cNvPr>
          <p:cNvGraphicFramePr>
            <a:graphicFrameLocks noChangeAspect="1"/>
          </p:cNvGraphicFramePr>
          <p:nvPr>
            <p:extLst>
              <p:ext uri="{D42A27DB-BD31-4B8C-83A1-F6EECF244321}">
                <p14:modId xmlns:p14="http://schemas.microsoft.com/office/powerpoint/2010/main" val="2805681889"/>
              </p:ext>
            </p:extLst>
          </p:nvPr>
        </p:nvGraphicFramePr>
        <p:xfrm>
          <a:off x="-66619" y="3984819"/>
          <a:ext cx="3751038" cy="2460145"/>
        </p:xfrm>
        <a:graphic>
          <a:graphicData uri="http://schemas.openxmlformats.org/presentationml/2006/ole">
            <mc:AlternateContent xmlns:mc="http://schemas.openxmlformats.org/markup-compatibility/2006">
              <mc:Choice xmlns:v="urn:schemas-microsoft-com:vml" Requires="v">
                <p:oleObj name="Prism 9" r:id="rId6" imgW="4797728" imgH="3147026" progId="Prism9.Document">
                  <p:embed/>
                </p:oleObj>
              </mc:Choice>
              <mc:Fallback>
                <p:oleObj name="Prism 9" r:id="rId6" imgW="4797728" imgH="3147026" progId="Prism9.Document">
                  <p:embed/>
                  <p:pic>
                    <p:nvPicPr>
                      <p:cNvPr id="0" name=""/>
                      <p:cNvPicPr/>
                      <p:nvPr/>
                    </p:nvPicPr>
                    <p:blipFill>
                      <a:blip r:embed="rId7"/>
                      <a:stretch>
                        <a:fillRect/>
                      </a:stretch>
                    </p:blipFill>
                    <p:spPr>
                      <a:xfrm>
                        <a:off x="-66619" y="3984819"/>
                        <a:ext cx="3751038" cy="2460145"/>
                      </a:xfrm>
                      <a:prstGeom prst="rect">
                        <a:avLst/>
                      </a:prstGeom>
                    </p:spPr>
                  </p:pic>
                </p:oleObj>
              </mc:Fallback>
            </mc:AlternateContent>
          </a:graphicData>
        </a:graphic>
      </p:graphicFrame>
      <p:graphicFrame>
        <p:nvGraphicFramePr>
          <p:cNvPr id="9" name="Object 8">
            <a:extLst>
              <a:ext uri="{FF2B5EF4-FFF2-40B4-BE49-F238E27FC236}">
                <a16:creationId xmlns:a16="http://schemas.microsoft.com/office/drawing/2014/main" id="{75A7A439-95CF-202D-D3D2-9CE735F0A26C}"/>
              </a:ext>
            </a:extLst>
          </p:cNvPr>
          <p:cNvGraphicFramePr>
            <a:graphicFrameLocks noChangeAspect="1"/>
          </p:cNvGraphicFramePr>
          <p:nvPr>
            <p:extLst>
              <p:ext uri="{D42A27DB-BD31-4B8C-83A1-F6EECF244321}">
                <p14:modId xmlns:p14="http://schemas.microsoft.com/office/powerpoint/2010/main" val="3647744059"/>
              </p:ext>
            </p:extLst>
          </p:nvPr>
        </p:nvGraphicFramePr>
        <p:xfrm>
          <a:off x="3684419" y="3921426"/>
          <a:ext cx="4031941" cy="2480074"/>
        </p:xfrm>
        <a:graphic>
          <a:graphicData uri="http://schemas.openxmlformats.org/presentationml/2006/ole">
            <mc:AlternateContent xmlns:mc="http://schemas.openxmlformats.org/markup-compatibility/2006">
              <mc:Choice xmlns:v="urn:schemas-microsoft-com:vml" Requires="v">
                <p:oleObj name="Prism 9" r:id="rId8" imgW="4834462" imgH="2973072" progId="Prism9.Document">
                  <p:embed/>
                </p:oleObj>
              </mc:Choice>
              <mc:Fallback>
                <p:oleObj name="Prism 9" r:id="rId8" imgW="4834462" imgH="2973072" progId="Prism9.Document">
                  <p:embed/>
                  <p:pic>
                    <p:nvPicPr>
                      <p:cNvPr id="0" name=""/>
                      <p:cNvPicPr/>
                      <p:nvPr/>
                    </p:nvPicPr>
                    <p:blipFill>
                      <a:blip r:embed="rId9"/>
                      <a:stretch>
                        <a:fillRect/>
                      </a:stretch>
                    </p:blipFill>
                    <p:spPr>
                      <a:xfrm>
                        <a:off x="3684419" y="3921426"/>
                        <a:ext cx="4031941" cy="2480074"/>
                      </a:xfrm>
                      <a:prstGeom prst="rect">
                        <a:avLst/>
                      </a:prstGeom>
                    </p:spPr>
                  </p:pic>
                </p:oleObj>
              </mc:Fallback>
            </mc:AlternateContent>
          </a:graphicData>
        </a:graphic>
      </p:graphicFrame>
      <p:graphicFrame>
        <p:nvGraphicFramePr>
          <p:cNvPr id="10" name="Object 9">
            <a:extLst>
              <a:ext uri="{FF2B5EF4-FFF2-40B4-BE49-F238E27FC236}">
                <a16:creationId xmlns:a16="http://schemas.microsoft.com/office/drawing/2014/main" id="{1A16B03F-3CD3-ABD2-1676-8320CEC680A2}"/>
              </a:ext>
            </a:extLst>
          </p:cNvPr>
          <p:cNvGraphicFramePr>
            <a:graphicFrameLocks noChangeAspect="1"/>
          </p:cNvGraphicFramePr>
          <p:nvPr>
            <p:extLst>
              <p:ext uri="{D42A27DB-BD31-4B8C-83A1-F6EECF244321}">
                <p14:modId xmlns:p14="http://schemas.microsoft.com/office/powerpoint/2010/main" val="668908908"/>
              </p:ext>
            </p:extLst>
          </p:nvPr>
        </p:nvGraphicFramePr>
        <p:xfrm>
          <a:off x="7856038" y="3818632"/>
          <a:ext cx="4126054" cy="2685662"/>
        </p:xfrm>
        <a:graphic>
          <a:graphicData uri="http://schemas.openxmlformats.org/presentationml/2006/ole">
            <mc:AlternateContent xmlns:mc="http://schemas.openxmlformats.org/markup-compatibility/2006">
              <mc:Choice xmlns:v="urn:schemas-microsoft-com:vml" Requires="v">
                <p:oleObj name="Prism 9" r:id="rId10" imgW="4834462" imgH="3147026" progId="Prism9.Document">
                  <p:embed/>
                </p:oleObj>
              </mc:Choice>
              <mc:Fallback>
                <p:oleObj name="Prism 9" r:id="rId10" imgW="4834462" imgH="3147026" progId="Prism9.Document">
                  <p:embed/>
                  <p:pic>
                    <p:nvPicPr>
                      <p:cNvPr id="0" name=""/>
                      <p:cNvPicPr/>
                      <p:nvPr/>
                    </p:nvPicPr>
                    <p:blipFill>
                      <a:blip r:embed="rId11"/>
                      <a:stretch>
                        <a:fillRect/>
                      </a:stretch>
                    </p:blipFill>
                    <p:spPr>
                      <a:xfrm>
                        <a:off x="7856038" y="3818632"/>
                        <a:ext cx="4126054" cy="2685662"/>
                      </a:xfrm>
                      <a:prstGeom prst="rect">
                        <a:avLst/>
                      </a:prstGeom>
                    </p:spPr>
                  </p:pic>
                </p:oleObj>
              </mc:Fallback>
            </mc:AlternateContent>
          </a:graphicData>
        </a:graphic>
      </p:graphicFrame>
    </p:spTree>
    <p:extLst>
      <p:ext uri="{BB962C8B-B14F-4D97-AF65-F5344CB8AC3E}">
        <p14:creationId xmlns:p14="http://schemas.microsoft.com/office/powerpoint/2010/main" val="36645422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AFFBB8-C9C1-042B-C2C0-39DAB8830E2D}"/>
              </a:ext>
            </a:extLst>
          </p:cNvPr>
          <p:cNvSpPr>
            <a:spLocks noGrp="1"/>
          </p:cNvSpPr>
          <p:nvPr>
            <p:ph type="title"/>
          </p:nvPr>
        </p:nvSpPr>
        <p:spPr>
          <a:xfrm>
            <a:off x="398253" y="149464"/>
            <a:ext cx="10515600" cy="713177"/>
          </a:xfrm>
        </p:spPr>
        <p:txBody>
          <a:bodyPr/>
          <a:lstStyle/>
          <a:p>
            <a:pPr algn="ctr"/>
            <a:r>
              <a:rPr lang="en-US" dirty="0"/>
              <a:t>Second Order Decay Graph</a:t>
            </a:r>
          </a:p>
        </p:txBody>
      </p:sp>
      <p:graphicFrame>
        <p:nvGraphicFramePr>
          <p:cNvPr id="4" name="Object 3">
            <a:extLst>
              <a:ext uri="{FF2B5EF4-FFF2-40B4-BE49-F238E27FC236}">
                <a16:creationId xmlns:a16="http://schemas.microsoft.com/office/drawing/2014/main" id="{5519B4B7-0AA8-EC87-5DA1-4B887EB3DC13}"/>
              </a:ext>
            </a:extLst>
          </p:cNvPr>
          <p:cNvGraphicFramePr>
            <a:graphicFrameLocks noChangeAspect="1"/>
          </p:cNvGraphicFramePr>
          <p:nvPr>
            <p:extLst>
              <p:ext uri="{D42A27DB-BD31-4B8C-83A1-F6EECF244321}">
                <p14:modId xmlns:p14="http://schemas.microsoft.com/office/powerpoint/2010/main" val="1807001901"/>
              </p:ext>
            </p:extLst>
          </p:nvPr>
        </p:nvGraphicFramePr>
        <p:xfrm>
          <a:off x="6375564" y="2041781"/>
          <a:ext cx="5499967" cy="3579946"/>
        </p:xfrm>
        <a:graphic>
          <a:graphicData uri="http://schemas.openxmlformats.org/presentationml/2006/ole">
            <mc:AlternateContent xmlns:mc="http://schemas.openxmlformats.org/markup-compatibility/2006">
              <mc:Choice xmlns:v="urn:schemas-microsoft-com:vml" Requires="v">
                <p:oleObj name="Prism 9" r:id="rId2" imgW="4834462" imgH="3147026" progId="Prism9.Document">
                  <p:embed/>
                </p:oleObj>
              </mc:Choice>
              <mc:Fallback>
                <p:oleObj name="Prism 9" r:id="rId2" imgW="4834462" imgH="3147026" progId="Prism9.Document">
                  <p:embed/>
                  <p:pic>
                    <p:nvPicPr>
                      <p:cNvPr id="0" name=""/>
                      <p:cNvPicPr/>
                      <p:nvPr/>
                    </p:nvPicPr>
                    <p:blipFill>
                      <a:blip r:embed="rId3"/>
                      <a:stretch>
                        <a:fillRect/>
                      </a:stretch>
                    </p:blipFill>
                    <p:spPr>
                      <a:xfrm>
                        <a:off x="6375564" y="2041781"/>
                        <a:ext cx="5499967" cy="3579946"/>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153E532D-9841-97C1-8182-31962B69CCCE}"/>
              </a:ext>
            </a:extLst>
          </p:cNvPr>
          <p:cNvGraphicFramePr>
            <a:graphicFrameLocks noChangeAspect="1"/>
          </p:cNvGraphicFramePr>
          <p:nvPr>
            <p:extLst>
              <p:ext uri="{D42A27DB-BD31-4B8C-83A1-F6EECF244321}">
                <p14:modId xmlns:p14="http://schemas.microsoft.com/office/powerpoint/2010/main" val="498483035"/>
              </p:ext>
            </p:extLst>
          </p:nvPr>
        </p:nvGraphicFramePr>
        <p:xfrm>
          <a:off x="527648" y="1958453"/>
          <a:ext cx="5288789" cy="3361350"/>
        </p:xfrm>
        <a:graphic>
          <a:graphicData uri="http://schemas.openxmlformats.org/presentationml/2006/ole">
            <mc:AlternateContent xmlns:mc="http://schemas.openxmlformats.org/markup-compatibility/2006">
              <mc:Choice xmlns:v="urn:schemas-microsoft-com:vml" Requires="v">
                <p:oleObj name="Prism 9" r:id="rId4" imgW="4678883" imgH="2973072" progId="Prism9.Document">
                  <p:embed/>
                </p:oleObj>
              </mc:Choice>
              <mc:Fallback>
                <p:oleObj name="Prism 9" r:id="rId4" imgW="4678883" imgH="2973072" progId="Prism9.Document">
                  <p:embed/>
                  <p:pic>
                    <p:nvPicPr>
                      <p:cNvPr id="0" name=""/>
                      <p:cNvPicPr/>
                      <p:nvPr/>
                    </p:nvPicPr>
                    <p:blipFill>
                      <a:blip r:embed="rId5"/>
                      <a:stretch>
                        <a:fillRect/>
                      </a:stretch>
                    </p:blipFill>
                    <p:spPr>
                      <a:xfrm>
                        <a:off x="527648" y="1958453"/>
                        <a:ext cx="5288789" cy="3361350"/>
                      </a:xfrm>
                      <a:prstGeom prst="rect">
                        <a:avLst/>
                      </a:prstGeom>
                    </p:spPr>
                  </p:pic>
                </p:oleObj>
              </mc:Fallback>
            </mc:AlternateContent>
          </a:graphicData>
        </a:graphic>
      </p:graphicFrame>
    </p:spTree>
    <p:extLst>
      <p:ext uri="{BB962C8B-B14F-4D97-AF65-F5344CB8AC3E}">
        <p14:creationId xmlns:p14="http://schemas.microsoft.com/office/powerpoint/2010/main" val="236788910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22AB1-3BE8-908A-3550-70540C7E02D9}"/>
              </a:ext>
            </a:extLst>
          </p:cNvPr>
          <p:cNvSpPr>
            <a:spLocks noGrp="1"/>
          </p:cNvSpPr>
          <p:nvPr>
            <p:ph type="title"/>
          </p:nvPr>
        </p:nvSpPr>
        <p:spPr>
          <a:xfrm>
            <a:off x="838200" y="251124"/>
            <a:ext cx="10515600" cy="859826"/>
          </a:xfrm>
        </p:spPr>
        <p:txBody>
          <a:bodyPr/>
          <a:lstStyle/>
          <a:p>
            <a:r>
              <a:rPr lang="en-US" dirty="0"/>
              <a:t>Single Order Tau vs [C] graph and Data</a:t>
            </a:r>
          </a:p>
        </p:txBody>
      </p:sp>
      <p:graphicFrame>
        <p:nvGraphicFramePr>
          <p:cNvPr id="4" name="Object 3">
            <a:extLst>
              <a:ext uri="{FF2B5EF4-FFF2-40B4-BE49-F238E27FC236}">
                <a16:creationId xmlns:a16="http://schemas.microsoft.com/office/drawing/2014/main" id="{C8733531-C6C5-663E-2879-C0E59E01DD71}"/>
              </a:ext>
            </a:extLst>
          </p:cNvPr>
          <p:cNvGraphicFramePr>
            <a:graphicFrameLocks noChangeAspect="1"/>
          </p:cNvGraphicFramePr>
          <p:nvPr>
            <p:extLst>
              <p:ext uri="{D42A27DB-BD31-4B8C-83A1-F6EECF244321}">
                <p14:modId xmlns:p14="http://schemas.microsoft.com/office/powerpoint/2010/main" val="662625768"/>
              </p:ext>
            </p:extLst>
          </p:nvPr>
        </p:nvGraphicFramePr>
        <p:xfrm>
          <a:off x="202958" y="1045129"/>
          <a:ext cx="8078399" cy="5561747"/>
        </p:xfrm>
        <a:graphic>
          <a:graphicData uri="http://schemas.openxmlformats.org/presentationml/2006/ole">
            <mc:AlternateContent xmlns:mc="http://schemas.openxmlformats.org/markup-compatibility/2006">
              <mc:Choice xmlns:v="urn:schemas-microsoft-com:vml" Requires="v">
                <p:oleObj name="Prism 9" r:id="rId2" imgW="4902888" imgH="3375724" progId="Prism9.Document">
                  <p:embed/>
                </p:oleObj>
              </mc:Choice>
              <mc:Fallback>
                <p:oleObj name="Prism 9" r:id="rId2" imgW="4902888" imgH="3375724" progId="Prism9.Document">
                  <p:embed/>
                  <p:pic>
                    <p:nvPicPr>
                      <p:cNvPr id="0" name=""/>
                      <p:cNvPicPr/>
                      <p:nvPr/>
                    </p:nvPicPr>
                    <p:blipFill>
                      <a:blip r:embed="rId3"/>
                      <a:stretch>
                        <a:fillRect/>
                      </a:stretch>
                    </p:blipFill>
                    <p:spPr>
                      <a:xfrm>
                        <a:off x="202958" y="1045129"/>
                        <a:ext cx="8078399" cy="5561747"/>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662AB111-250C-D5E7-8DEC-2573C2D66E67}"/>
              </a:ext>
            </a:extLst>
          </p:cNvPr>
          <p:cNvGraphicFramePr>
            <a:graphicFrameLocks noChangeAspect="1"/>
          </p:cNvGraphicFramePr>
          <p:nvPr>
            <p:extLst>
              <p:ext uri="{D42A27DB-BD31-4B8C-83A1-F6EECF244321}">
                <p14:modId xmlns:p14="http://schemas.microsoft.com/office/powerpoint/2010/main" val="369208359"/>
              </p:ext>
            </p:extLst>
          </p:nvPr>
        </p:nvGraphicFramePr>
        <p:xfrm>
          <a:off x="8572500" y="2469318"/>
          <a:ext cx="3276600" cy="1762125"/>
        </p:xfrm>
        <a:graphic>
          <a:graphicData uri="http://schemas.openxmlformats.org/presentationml/2006/ole">
            <mc:AlternateContent xmlns:mc="http://schemas.openxmlformats.org/markup-compatibility/2006">
              <mc:Choice xmlns:v="urn:schemas-microsoft-com:vml" Requires="v">
                <p:oleObj name="Bitmap Image" r:id="rId4" imgW="3276720" imgH="1762200" progId="PBrush">
                  <p:embed/>
                </p:oleObj>
              </mc:Choice>
              <mc:Fallback>
                <p:oleObj name="Bitmap Image" r:id="rId4" imgW="3276720" imgH="1762200" progId="PBrush">
                  <p:embed/>
                  <p:pic>
                    <p:nvPicPr>
                      <p:cNvPr id="0" name=""/>
                      <p:cNvPicPr/>
                      <p:nvPr/>
                    </p:nvPicPr>
                    <p:blipFill>
                      <a:blip r:embed="rId5"/>
                      <a:stretch>
                        <a:fillRect/>
                      </a:stretch>
                    </p:blipFill>
                    <p:spPr>
                      <a:xfrm>
                        <a:off x="8572500" y="2469318"/>
                        <a:ext cx="3276600" cy="1762125"/>
                      </a:xfrm>
                      <a:prstGeom prst="rect">
                        <a:avLst/>
                      </a:prstGeom>
                    </p:spPr>
                  </p:pic>
                </p:oleObj>
              </mc:Fallback>
            </mc:AlternateContent>
          </a:graphicData>
        </a:graphic>
      </p:graphicFrame>
    </p:spTree>
    <p:extLst>
      <p:ext uri="{BB962C8B-B14F-4D97-AF65-F5344CB8AC3E}">
        <p14:creationId xmlns:p14="http://schemas.microsoft.com/office/powerpoint/2010/main" val="350266435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44883E-0AA2-8AEF-596E-5A75C6B5B58D}"/>
              </a:ext>
            </a:extLst>
          </p:cNvPr>
          <p:cNvSpPr>
            <a:spLocks noGrp="1"/>
          </p:cNvSpPr>
          <p:nvPr>
            <p:ph type="title"/>
          </p:nvPr>
        </p:nvSpPr>
        <p:spPr>
          <a:xfrm>
            <a:off x="838200" y="365126"/>
            <a:ext cx="10515600" cy="946090"/>
          </a:xfrm>
        </p:spPr>
        <p:txBody>
          <a:bodyPr/>
          <a:lstStyle/>
          <a:p>
            <a:r>
              <a:rPr lang="en-US" dirty="0"/>
              <a:t>Double Tau and 5% remaining projection Data</a:t>
            </a:r>
          </a:p>
        </p:txBody>
      </p:sp>
      <p:graphicFrame>
        <p:nvGraphicFramePr>
          <p:cNvPr id="4" name="Object 3">
            <a:extLst>
              <a:ext uri="{FF2B5EF4-FFF2-40B4-BE49-F238E27FC236}">
                <a16:creationId xmlns:a16="http://schemas.microsoft.com/office/drawing/2014/main" id="{4D6B92C7-E3C1-215A-AF07-008587F3391B}"/>
              </a:ext>
            </a:extLst>
          </p:cNvPr>
          <p:cNvGraphicFramePr>
            <a:graphicFrameLocks noChangeAspect="1"/>
          </p:cNvGraphicFramePr>
          <p:nvPr>
            <p:extLst>
              <p:ext uri="{D42A27DB-BD31-4B8C-83A1-F6EECF244321}">
                <p14:modId xmlns:p14="http://schemas.microsoft.com/office/powerpoint/2010/main" val="2997501983"/>
              </p:ext>
            </p:extLst>
          </p:nvPr>
        </p:nvGraphicFramePr>
        <p:xfrm>
          <a:off x="1295040" y="1581150"/>
          <a:ext cx="7962900" cy="1847850"/>
        </p:xfrm>
        <a:graphic>
          <a:graphicData uri="http://schemas.openxmlformats.org/presentationml/2006/ole">
            <mc:AlternateContent xmlns:mc="http://schemas.openxmlformats.org/markup-compatibility/2006">
              <mc:Choice xmlns:v="urn:schemas-microsoft-com:vml" Requires="v">
                <p:oleObj name="Bitmap Image" r:id="rId2" imgW="7962840" imgH="1847880" progId="PBrush">
                  <p:embed/>
                </p:oleObj>
              </mc:Choice>
              <mc:Fallback>
                <p:oleObj name="Bitmap Image" r:id="rId2" imgW="7962840" imgH="1847880" progId="PBrush">
                  <p:embed/>
                  <p:pic>
                    <p:nvPicPr>
                      <p:cNvPr id="0" name=""/>
                      <p:cNvPicPr/>
                      <p:nvPr/>
                    </p:nvPicPr>
                    <p:blipFill>
                      <a:blip r:embed="rId3"/>
                      <a:stretch>
                        <a:fillRect/>
                      </a:stretch>
                    </p:blipFill>
                    <p:spPr>
                      <a:xfrm>
                        <a:off x="1295040" y="1581150"/>
                        <a:ext cx="7962900" cy="1847850"/>
                      </a:xfrm>
                      <a:prstGeom prst="rect">
                        <a:avLst/>
                      </a:prstGeom>
                    </p:spPr>
                  </p:pic>
                </p:oleObj>
              </mc:Fallback>
            </mc:AlternateContent>
          </a:graphicData>
        </a:graphic>
      </p:graphicFrame>
      <p:graphicFrame>
        <p:nvGraphicFramePr>
          <p:cNvPr id="5" name="Object 4">
            <a:extLst>
              <a:ext uri="{FF2B5EF4-FFF2-40B4-BE49-F238E27FC236}">
                <a16:creationId xmlns:a16="http://schemas.microsoft.com/office/drawing/2014/main" id="{28E5CF59-74EB-2385-9220-6673F04AEDEA}"/>
              </a:ext>
            </a:extLst>
          </p:cNvPr>
          <p:cNvGraphicFramePr>
            <a:graphicFrameLocks noChangeAspect="1"/>
          </p:cNvGraphicFramePr>
          <p:nvPr>
            <p:extLst>
              <p:ext uri="{D42A27DB-BD31-4B8C-83A1-F6EECF244321}">
                <p14:modId xmlns:p14="http://schemas.microsoft.com/office/powerpoint/2010/main" val="3639000558"/>
              </p:ext>
            </p:extLst>
          </p:nvPr>
        </p:nvGraphicFramePr>
        <p:xfrm>
          <a:off x="5617145" y="4191929"/>
          <a:ext cx="2867025" cy="1714500"/>
        </p:xfrm>
        <a:graphic>
          <a:graphicData uri="http://schemas.openxmlformats.org/presentationml/2006/ole">
            <mc:AlternateContent xmlns:mc="http://schemas.openxmlformats.org/markup-compatibility/2006">
              <mc:Choice xmlns:v="urn:schemas-microsoft-com:vml" Requires="v">
                <p:oleObj name="Bitmap Image" r:id="rId4" imgW="2867040" imgH="1714680" progId="PBrush">
                  <p:embed/>
                </p:oleObj>
              </mc:Choice>
              <mc:Fallback>
                <p:oleObj name="Bitmap Image" r:id="rId4" imgW="2867040" imgH="1714680" progId="PBrush">
                  <p:embed/>
                  <p:pic>
                    <p:nvPicPr>
                      <p:cNvPr id="0" name=""/>
                      <p:cNvPicPr/>
                      <p:nvPr/>
                    </p:nvPicPr>
                    <p:blipFill>
                      <a:blip r:embed="rId5"/>
                      <a:stretch>
                        <a:fillRect/>
                      </a:stretch>
                    </p:blipFill>
                    <p:spPr>
                      <a:xfrm>
                        <a:off x="5617145" y="4191929"/>
                        <a:ext cx="2867025" cy="1714500"/>
                      </a:xfrm>
                      <a:prstGeom prst="rect">
                        <a:avLst/>
                      </a:prstGeom>
                    </p:spPr>
                  </p:pic>
                </p:oleObj>
              </mc:Fallback>
            </mc:AlternateContent>
          </a:graphicData>
        </a:graphic>
      </p:graphicFrame>
      <p:sp>
        <p:nvSpPr>
          <p:cNvPr id="3" name="TextBox 2">
            <a:extLst>
              <a:ext uri="{FF2B5EF4-FFF2-40B4-BE49-F238E27FC236}">
                <a16:creationId xmlns:a16="http://schemas.microsoft.com/office/drawing/2014/main" id="{EDEEF9AB-2501-7173-D4FB-5078999F3752}"/>
              </a:ext>
            </a:extLst>
          </p:cNvPr>
          <p:cNvSpPr txBox="1"/>
          <p:nvPr/>
        </p:nvSpPr>
        <p:spPr>
          <a:xfrm>
            <a:off x="681488" y="4511614"/>
            <a:ext cx="4459856" cy="1200329"/>
          </a:xfrm>
          <a:prstGeom prst="rect">
            <a:avLst/>
          </a:prstGeom>
          <a:noFill/>
        </p:spPr>
        <p:txBody>
          <a:bodyPr wrap="square" rtlCol="0">
            <a:spAutoFit/>
          </a:bodyPr>
          <a:lstStyle/>
          <a:p>
            <a:r>
              <a:rPr lang="en-US" dirty="0"/>
              <a:t>5% remaining Data was generated by  using rate equations and projecting out to when the intensity was to have decays to 5% of its original value. This was executed in python</a:t>
            </a:r>
          </a:p>
        </p:txBody>
      </p:sp>
    </p:spTree>
    <p:extLst>
      <p:ext uri="{BB962C8B-B14F-4D97-AF65-F5344CB8AC3E}">
        <p14:creationId xmlns:p14="http://schemas.microsoft.com/office/powerpoint/2010/main" val="416273481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2DF18F-0C21-772B-70E4-53D7582803CE}"/>
              </a:ext>
            </a:extLst>
          </p:cNvPr>
          <p:cNvSpPr>
            <a:spLocks noGrp="1"/>
          </p:cNvSpPr>
          <p:nvPr>
            <p:ph type="title"/>
          </p:nvPr>
        </p:nvSpPr>
        <p:spPr>
          <a:xfrm>
            <a:off x="760562" y="227103"/>
            <a:ext cx="10515600" cy="678671"/>
          </a:xfrm>
        </p:spPr>
        <p:txBody>
          <a:bodyPr>
            <a:normAutofit fontScale="90000"/>
          </a:bodyPr>
          <a:lstStyle/>
          <a:p>
            <a:r>
              <a:rPr lang="en-US" dirty="0"/>
              <a:t>Thoughts</a:t>
            </a:r>
          </a:p>
        </p:txBody>
      </p:sp>
      <p:sp>
        <p:nvSpPr>
          <p:cNvPr id="3" name="Content Placeholder 2">
            <a:extLst>
              <a:ext uri="{FF2B5EF4-FFF2-40B4-BE49-F238E27FC236}">
                <a16:creationId xmlns:a16="http://schemas.microsoft.com/office/drawing/2014/main" id="{4516754C-043E-9C9D-8D75-E87BF036039D}"/>
              </a:ext>
            </a:extLst>
          </p:cNvPr>
          <p:cNvSpPr>
            <a:spLocks noGrp="1"/>
          </p:cNvSpPr>
          <p:nvPr>
            <p:ph idx="1"/>
          </p:nvPr>
        </p:nvSpPr>
        <p:spPr>
          <a:xfrm>
            <a:off x="838200" y="1544128"/>
            <a:ext cx="10515600" cy="4632835"/>
          </a:xfrm>
        </p:spPr>
        <p:txBody>
          <a:bodyPr/>
          <a:lstStyle/>
          <a:p>
            <a:r>
              <a:rPr lang="en-US" sz="2000" dirty="0"/>
              <a:t>At low [C] (10uM), the decay kinetics starts breaking out how well it model the data. Most likely this indicates going into a regime that the approximations break down. </a:t>
            </a:r>
          </a:p>
          <a:p>
            <a:r>
              <a:rPr lang="en-US" sz="2000" dirty="0"/>
              <a:t>At 1mM, single order decay is modeled extremely well</a:t>
            </a:r>
          </a:p>
          <a:p>
            <a:r>
              <a:rPr lang="en-US" sz="2000" dirty="0"/>
              <a:t>At 5mM and higher, single order decay is unable to model well, but double decay models very well</a:t>
            </a:r>
          </a:p>
          <a:p>
            <a:r>
              <a:rPr lang="en-US" sz="2000" dirty="0"/>
              <a:t>A 5mM +, the % of the decay that is due to the fast decay is very significant at around 75% of the value. </a:t>
            </a:r>
          </a:p>
          <a:p>
            <a:r>
              <a:rPr lang="en-US" sz="2000" dirty="0"/>
              <a:t>Projected decay to 5% (the usual benchmark) is 20 minutes at 1mM and around 3.3 minutes at 5mM. Clearly that fast component is important to utilize as it vastly speeds up the reaction. For reference, upping [C] by 10 fold from 100uM to 1mM increased the speed by 3 fold and then when the [C] was upped another 5 fold, the speed went up 6 fold. </a:t>
            </a:r>
          </a:p>
          <a:p>
            <a:r>
              <a:rPr lang="en-US" sz="2000" dirty="0"/>
              <a:t>Speed gap between 5mM and 10mM was very tiny and negligible. </a:t>
            </a:r>
          </a:p>
          <a:p>
            <a:endParaRPr lang="en-US" dirty="0"/>
          </a:p>
        </p:txBody>
      </p:sp>
    </p:spTree>
    <p:extLst>
      <p:ext uri="{BB962C8B-B14F-4D97-AF65-F5344CB8AC3E}">
        <p14:creationId xmlns:p14="http://schemas.microsoft.com/office/powerpoint/2010/main" val="261048216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7BD77-2D38-E8FB-7532-AFC5631CFCB2}"/>
              </a:ext>
            </a:extLst>
          </p:cNvPr>
          <p:cNvSpPr>
            <a:spLocks noGrp="1"/>
          </p:cNvSpPr>
          <p:nvPr>
            <p:ph type="title"/>
          </p:nvPr>
        </p:nvSpPr>
        <p:spPr>
          <a:xfrm>
            <a:off x="838200" y="365125"/>
            <a:ext cx="10515600" cy="678671"/>
          </a:xfrm>
        </p:spPr>
        <p:txBody>
          <a:bodyPr>
            <a:normAutofit fontScale="90000"/>
          </a:bodyPr>
          <a:lstStyle/>
          <a:p>
            <a:r>
              <a:rPr lang="en-US" dirty="0"/>
              <a:t>Discussion	</a:t>
            </a:r>
          </a:p>
        </p:txBody>
      </p:sp>
      <p:sp>
        <p:nvSpPr>
          <p:cNvPr id="3" name="Content Placeholder 2">
            <a:extLst>
              <a:ext uri="{FF2B5EF4-FFF2-40B4-BE49-F238E27FC236}">
                <a16:creationId xmlns:a16="http://schemas.microsoft.com/office/drawing/2014/main" id="{6E7552F4-E514-DCA3-7ADF-B97CA6E7DB5C}"/>
              </a:ext>
            </a:extLst>
          </p:cNvPr>
          <p:cNvSpPr>
            <a:spLocks noGrp="1"/>
          </p:cNvSpPr>
          <p:nvPr>
            <p:ph idx="1"/>
          </p:nvPr>
        </p:nvSpPr>
        <p:spPr>
          <a:xfrm>
            <a:off x="548495" y="1065002"/>
            <a:ext cx="11307793" cy="932373"/>
          </a:xfrm>
        </p:spPr>
        <p:txBody>
          <a:bodyPr>
            <a:normAutofit/>
          </a:bodyPr>
          <a:lstStyle/>
          <a:p>
            <a:r>
              <a:rPr lang="en-US" sz="2000" dirty="0"/>
              <a:t>Its obvious that </a:t>
            </a:r>
            <a:r>
              <a:rPr lang="en-US" sz="2000" dirty="0" err="1"/>
              <a:t>mCPBA</a:t>
            </a:r>
            <a:r>
              <a:rPr lang="en-US" sz="2000" dirty="0"/>
              <a:t> with A488 is a first order reaction, but it gains a second decay term between states of 1mM and 5mM. How could this be? Here is a hypothesis:</a:t>
            </a:r>
          </a:p>
          <a:p>
            <a:pPr marL="0" indent="0">
              <a:buNone/>
            </a:pPr>
            <a:endParaRPr lang="en-US" sz="2000" dirty="0"/>
          </a:p>
        </p:txBody>
      </p:sp>
      <p:sp>
        <p:nvSpPr>
          <p:cNvPr id="4" name="Rectangle 3">
            <a:extLst>
              <a:ext uri="{FF2B5EF4-FFF2-40B4-BE49-F238E27FC236}">
                <a16:creationId xmlns:a16="http://schemas.microsoft.com/office/drawing/2014/main" id="{F98D7D9C-F7D5-AE62-13E7-BDB436A1F2D3}"/>
              </a:ext>
            </a:extLst>
          </p:cNvPr>
          <p:cNvSpPr/>
          <p:nvPr/>
        </p:nvSpPr>
        <p:spPr>
          <a:xfrm>
            <a:off x="2984739" y="2223625"/>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a:t>
            </a:r>
          </a:p>
        </p:txBody>
      </p:sp>
      <p:cxnSp>
        <p:nvCxnSpPr>
          <p:cNvPr id="6" name="Straight Arrow Connector 5">
            <a:extLst>
              <a:ext uri="{FF2B5EF4-FFF2-40B4-BE49-F238E27FC236}">
                <a16:creationId xmlns:a16="http://schemas.microsoft.com/office/drawing/2014/main" id="{0224BA97-B630-D2A9-27AB-6DFA675753D9}"/>
              </a:ext>
            </a:extLst>
          </p:cNvPr>
          <p:cNvCxnSpPr/>
          <p:nvPr/>
        </p:nvCxnSpPr>
        <p:spPr>
          <a:xfrm>
            <a:off x="4347713" y="2629067"/>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C28D8D5-8107-15EE-18A6-59C2EA6CC839}"/>
              </a:ext>
            </a:extLst>
          </p:cNvPr>
          <p:cNvSpPr txBox="1"/>
          <p:nvPr/>
        </p:nvSpPr>
        <p:spPr>
          <a:xfrm>
            <a:off x="4597879" y="2344395"/>
            <a:ext cx="982320" cy="369332"/>
          </a:xfrm>
          <a:prstGeom prst="rect">
            <a:avLst/>
          </a:prstGeom>
          <a:noFill/>
        </p:spPr>
        <p:txBody>
          <a:bodyPr wrap="none" rtlCol="0">
            <a:spAutoFit/>
          </a:bodyPr>
          <a:lstStyle/>
          <a:p>
            <a:r>
              <a:rPr lang="en-US" dirty="0"/>
              <a:t>+</a:t>
            </a:r>
            <a:r>
              <a:rPr lang="en-US" dirty="0" err="1"/>
              <a:t>mCPBA</a:t>
            </a:r>
            <a:endParaRPr lang="en-US" dirty="0"/>
          </a:p>
        </p:txBody>
      </p:sp>
      <p:sp>
        <p:nvSpPr>
          <p:cNvPr id="8" name="Rectangle 7">
            <a:extLst>
              <a:ext uri="{FF2B5EF4-FFF2-40B4-BE49-F238E27FC236}">
                <a16:creationId xmlns:a16="http://schemas.microsoft.com/office/drawing/2014/main" id="{C61E91E0-6329-76B9-8BC8-9BACD8FCA33A}"/>
              </a:ext>
            </a:extLst>
          </p:cNvPr>
          <p:cNvSpPr/>
          <p:nvPr/>
        </p:nvSpPr>
        <p:spPr>
          <a:xfrm>
            <a:off x="5830365" y="2223625"/>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Chemically Altered A488</a:t>
            </a:r>
          </a:p>
        </p:txBody>
      </p:sp>
      <p:sp>
        <p:nvSpPr>
          <p:cNvPr id="13" name="TextBox 12">
            <a:extLst>
              <a:ext uri="{FF2B5EF4-FFF2-40B4-BE49-F238E27FC236}">
                <a16:creationId xmlns:a16="http://schemas.microsoft.com/office/drawing/2014/main" id="{442771DF-4AB8-2A61-DAF8-044E6900D825}"/>
              </a:ext>
            </a:extLst>
          </p:cNvPr>
          <p:cNvSpPr txBox="1"/>
          <p:nvPr/>
        </p:nvSpPr>
        <p:spPr>
          <a:xfrm>
            <a:off x="3260785" y="3198050"/>
            <a:ext cx="667170" cy="369332"/>
          </a:xfrm>
          <a:prstGeom prst="rect">
            <a:avLst/>
          </a:prstGeom>
          <a:noFill/>
        </p:spPr>
        <p:txBody>
          <a:bodyPr wrap="none" rtlCol="0">
            <a:spAutoFit/>
          </a:bodyPr>
          <a:lstStyle/>
          <a:p>
            <a:r>
              <a:rPr lang="en-US" dirty="0"/>
              <a:t>Fluor</a:t>
            </a:r>
          </a:p>
        </p:txBody>
      </p:sp>
      <p:sp>
        <p:nvSpPr>
          <p:cNvPr id="14" name="TextBox 13">
            <a:extLst>
              <a:ext uri="{FF2B5EF4-FFF2-40B4-BE49-F238E27FC236}">
                <a16:creationId xmlns:a16="http://schemas.microsoft.com/office/drawing/2014/main" id="{F46405DC-46ED-1320-0527-9DC7126206FB}"/>
              </a:ext>
            </a:extLst>
          </p:cNvPr>
          <p:cNvSpPr txBox="1"/>
          <p:nvPr/>
        </p:nvSpPr>
        <p:spPr>
          <a:xfrm>
            <a:off x="5946633" y="3178447"/>
            <a:ext cx="1130438" cy="369332"/>
          </a:xfrm>
          <a:prstGeom prst="rect">
            <a:avLst/>
          </a:prstGeom>
          <a:noFill/>
        </p:spPr>
        <p:txBody>
          <a:bodyPr wrap="none" rtlCol="0">
            <a:spAutoFit/>
          </a:bodyPr>
          <a:lstStyle/>
          <a:p>
            <a:r>
              <a:rPr lang="en-US" dirty="0"/>
              <a:t>Non-Fluor</a:t>
            </a:r>
          </a:p>
        </p:txBody>
      </p:sp>
      <p:sp>
        <p:nvSpPr>
          <p:cNvPr id="5" name="TextBox 4">
            <a:extLst>
              <a:ext uri="{FF2B5EF4-FFF2-40B4-BE49-F238E27FC236}">
                <a16:creationId xmlns:a16="http://schemas.microsoft.com/office/drawing/2014/main" id="{6B1466C6-9D87-83FD-4E83-A5ED472E53C8}"/>
              </a:ext>
            </a:extLst>
          </p:cNvPr>
          <p:cNvSpPr txBox="1"/>
          <p:nvPr/>
        </p:nvSpPr>
        <p:spPr>
          <a:xfrm>
            <a:off x="734920" y="2444401"/>
            <a:ext cx="1740861" cy="369332"/>
          </a:xfrm>
          <a:prstGeom prst="rect">
            <a:avLst/>
          </a:prstGeom>
          <a:noFill/>
        </p:spPr>
        <p:txBody>
          <a:bodyPr wrap="none" rtlCol="0">
            <a:spAutoFit/>
          </a:bodyPr>
          <a:lstStyle/>
          <a:p>
            <a:r>
              <a:rPr lang="en-US" dirty="0"/>
              <a:t>End Point Model</a:t>
            </a:r>
          </a:p>
        </p:txBody>
      </p:sp>
      <p:sp>
        <p:nvSpPr>
          <p:cNvPr id="12" name="TextBox 11">
            <a:extLst>
              <a:ext uri="{FF2B5EF4-FFF2-40B4-BE49-F238E27FC236}">
                <a16:creationId xmlns:a16="http://schemas.microsoft.com/office/drawing/2014/main" id="{D08CFFB0-960C-D770-E9F9-AEBFAE86C840}"/>
              </a:ext>
            </a:extLst>
          </p:cNvPr>
          <p:cNvSpPr txBox="1"/>
          <p:nvPr/>
        </p:nvSpPr>
        <p:spPr>
          <a:xfrm>
            <a:off x="2389516" y="3905767"/>
            <a:ext cx="5777351" cy="646331"/>
          </a:xfrm>
          <a:prstGeom prst="rect">
            <a:avLst/>
          </a:prstGeom>
          <a:noFill/>
        </p:spPr>
        <p:txBody>
          <a:bodyPr wrap="none" rtlCol="0">
            <a:spAutoFit/>
          </a:bodyPr>
          <a:lstStyle/>
          <a:p>
            <a:pPr marL="285750" indent="-285750">
              <a:buFont typeface="Arial" panose="020B0604020202020204" pitchFamily="34" charset="0"/>
              <a:buChar char="•"/>
            </a:pPr>
            <a:r>
              <a:rPr lang="en-US" dirty="0"/>
              <a:t>This model cannot explain why second decay peak arises</a:t>
            </a:r>
          </a:p>
          <a:p>
            <a:pPr marL="285750" indent="-285750">
              <a:buFont typeface="Arial" panose="020B0604020202020204" pitchFamily="34" charset="0"/>
              <a:buChar char="•"/>
            </a:pPr>
            <a:r>
              <a:rPr lang="en-US" dirty="0"/>
              <a:t>I was told the reaction contained an intermediate though</a:t>
            </a:r>
          </a:p>
        </p:txBody>
      </p:sp>
      <p:sp>
        <p:nvSpPr>
          <p:cNvPr id="17" name="Rectangle 16">
            <a:extLst>
              <a:ext uri="{FF2B5EF4-FFF2-40B4-BE49-F238E27FC236}">
                <a16:creationId xmlns:a16="http://schemas.microsoft.com/office/drawing/2014/main" id="{4DD4B1CC-4AB6-E2B6-2F41-E653A87D181A}"/>
              </a:ext>
            </a:extLst>
          </p:cNvPr>
          <p:cNvSpPr/>
          <p:nvPr/>
        </p:nvSpPr>
        <p:spPr>
          <a:xfrm>
            <a:off x="1708029"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a:t>
            </a:r>
          </a:p>
        </p:txBody>
      </p:sp>
      <p:cxnSp>
        <p:nvCxnSpPr>
          <p:cNvPr id="18" name="Straight Arrow Connector 17">
            <a:extLst>
              <a:ext uri="{FF2B5EF4-FFF2-40B4-BE49-F238E27FC236}">
                <a16:creationId xmlns:a16="http://schemas.microsoft.com/office/drawing/2014/main" id="{21A8183B-8020-1D51-710C-FEC22E5B53BA}"/>
              </a:ext>
            </a:extLst>
          </p:cNvPr>
          <p:cNvCxnSpPr/>
          <p:nvPr/>
        </p:nvCxnSpPr>
        <p:spPr>
          <a:xfrm>
            <a:off x="3071003" y="5278312"/>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18DEC3A-7C8C-DA44-3653-3369A2603594}"/>
              </a:ext>
            </a:extLst>
          </p:cNvPr>
          <p:cNvSpPr txBox="1"/>
          <p:nvPr/>
        </p:nvSpPr>
        <p:spPr>
          <a:xfrm>
            <a:off x="3321169" y="4993640"/>
            <a:ext cx="982320" cy="369332"/>
          </a:xfrm>
          <a:prstGeom prst="rect">
            <a:avLst/>
          </a:prstGeom>
          <a:noFill/>
        </p:spPr>
        <p:txBody>
          <a:bodyPr wrap="none" rtlCol="0">
            <a:spAutoFit/>
          </a:bodyPr>
          <a:lstStyle/>
          <a:p>
            <a:r>
              <a:rPr lang="en-US" dirty="0"/>
              <a:t>+</a:t>
            </a:r>
            <a:r>
              <a:rPr lang="en-US" dirty="0" err="1"/>
              <a:t>mCPBA</a:t>
            </a:r>
            <a:endParaRPr lang="en-US" dirty="0"/>
          </a:p>
        </p:txBody>
      </p:sp>
      <p:sp>
        <p:nvSpPr>
          <p:cNvPr id="20" name="Rectangle 19">
            <a:extLst>
              <a:ext uri="{FF2B5EF4-FFF2-40B4-BE49-F238E27FC236}">
                <a16:creationId xmlns:a16="http://schemas.microsoft.com/office/drawing/2014/main" id="{EF2FC67F-5075-2E68-A505-070DA51D2CEC}"/>
              </a:ext>
            </a:extLst>
          </p:cNvPr>
          <p:cNvSpPr/>
          <p:nvPr/>
        </p:nvSpPr>
        <p:spPr>
          <a:xfrm>
            <a:off x="4553655"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 epoxide</a:t>
            </a:r>
          </a:p>
        </p:txBody>
      </p:sp>
      <p:sp>
        <p:nvSpPr>
          <p:cNvPr id="21" name="Rectangle 20">
            <a:extLst>
              <a:ext uri="{FF2B5EF4-FFF2-40B4-BE49-F238E27FC236}">
                <a16:creationId xmlns:a16="http://schemas.microsoft.com/office/drawing/2014/main" id="{5E389BE9-E93D-132E-C30F-6EB126C5F7FA}"/>
              </a:ext>
            </a:extLst>
          </p:cNvPr>
          <p:cNvSpPr/>
          <p:nvPr/>
        </p:nvSpPr>
        <p:spPr>
          <a:xfrm>
            <a:off x="7399281"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 vicinal diol</a:t>
            </a:r>
          </a:p>
        </p:txBody>
      </p:sp>
      <p:cxnSp>
        <p:nvCxnSpPr>
          <p:cNvPr id="22" name="Straight Arrow Connector 21">
            <a:extLst>
              <a:ext uri="{FF2B5EF4-FFF2-40B4-BE49-F238E27FC236}">
                <a16:creationId xmlns:a16="http://schemas.microsoft.com/office/drawing/2014/main" id="{F22D7D45-E952-79AE-F9A6-091E064D3AC8}"/>
              </a:ext>
            </a:extLst>
          </p:cNvPr>
          <p:cNvCxnSpPr/>
          <p:nvPr/>
        </p:nvCxnSpPr>
        <p:spPr>
          <a:xfrm>
            <a:off x="5916629" y="5266811"/>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73B059D-0DD6-34BC-CFF6-90352BD00F2C}"/>
              </a:ext>
            </a:extLst>
          </p:cNvPr>
          <p:cNvSpPr txBox="1"/>
          <p:nvPr/>
        </p:nvSpPr>
        <p:spPr>
          <a:xfrm>
            <a:off x="6166795" y="4897479"/>
            <a:ext cx="596638" cy="369332"/>
          </a:xfrm>
          <a:prstGeom prst="rect">
            <a:avLst/>
          </a:prstGeom>
          <a:noFill/>
        </p:spPr>
        <p:txBody>
          <a:bodyPr wrap="none" rtlCol="0">
            <a:spAutoFit/>
          </a:bodyPr>
          <a:lstStyle/>
          <a:p>
            <a:r>
              <a:rPr lang="en-US" dirty="0"/>
              <a:t>+OH</a:t>
            </a:r>
          </a:p>
        </p:txBody>
      </p:sp>
      <p:sp>
        <p:nvSpPr>
          <p:cNvPr id="24" name="TextBox 23">
            <a:extLst>
              <a:ext uri="{FF2B5EF4-FFF2-40B4-BE49-F238E27FC236}">
                <a16:creationId xmlns:a16="http://schemas.microsoft.com/office/drawing/2014/main" id="{23E599EB-18A4-7ECC-BA8A-C5CDED859C08}"/>
              </a:ext>
            </a:extLst>
          </p:cNvPr>
          <p:cNvSpPr txBox="1"/>
          <p:nvPr/>
        </p:nvSpPr>
        <p:spPr>
          <a:xfrm>
            <a:off x="1984075" y="5847295"/>
            <a:ext cx="667170" cy="369332"/>
          </a:xfrm>
          <a:prstGeom prst="rect">
            <a:avLst/>
          </a:prstGeom>
          <a:noFill/>
        </p:spPr>
        <p:txBody>
          <a:bodyPr wrap="none" rtlCol="0">
            <a:spAutoFit/>
          </a:bodyPr>
          <a:lstStyle/>
          <a:p>
            <a:r>
              <a:rPr lang="en-US" dirty="0"/>
              <a:t>Fluor</a:t>
            </a:r>
          </a:p>
        </p:txBody>
      </p:sp>
      <p:sp>
        <p:nvSpPr>
          <p:cNvPr id="25" name="TextBox 24">
            <a:extLst>
              <a:ext uri="{FF2B5EF4-FFF2-40B4-BE49-F238E27FC236}">
                <a16:creationId xmlns:a16="http://schemas.microsoft.com/office/drawing/2014/main" id="{084113B6-9FC1-C599-6767-62E78419F504}"/>
              </a:ext>
            </a:extLst>
          </p:cNvPr>
          <p:cNvSpPr txBox="1"/>
          <p:nvPr/>
        </p:nvSpPr>
        <p:spPr>
          <a:xfrm>
            <a:off x="4650003" y="5845881"/>
            <a:ext cx="1237839" cy="369332"/>
          </a:xfrm>
          <a:prstGeom prst="rect">
            <a:avLst/>
          </a:prstGeom>
          <a:noFill/>
        </p:spPr>
        <p:txBody>
          <a:bodyPr wrap="none" rtlCol="0">
            <a:spAutoFit/>
          </a:bodyPr>
          <a:lstStyle/>
          <a:p>
            <a:r>
              <a:rPr lang="en-US" dirty="0"/>
              <a:t>Non-Fluor?</a:t>
            </a:r>
          </a:p>
        </p:txBody>
      </p:sp>
      <p:sp>
        <p:nvSpPr>
          <p:cNvPr id="26" name="TextBox 25">
            <a:extLst>
              <a:ext uri="{FF2B5EF4-FFF2-40B4-BE49-F238E27FC236}">
                <a16:creationId xmlns:a16="http://schemas.microsoft.com/office/drawing/2014/main" id="{E4A4243E-F307-D952-E29B-D616F9C2E2B9}"/>
              </a:ext>
            </a:extLst>
          </p:cNvPr>
          <p:cNvSpPr txBox="1"/>
          <p:nvPr/>
        </p:nvSpPr>
        <p:spPr>
          <a:xfrm>
            <a:off x="7541998" y="5847295"/>
            <a:ext cx="1130438" cy="369332"/>
          </a:xfrm>
          <a:prstGeom prst="rect">
            <a:avLst/>
          </a:prstGeom>
          <a:noFill/>
        </p:spPr>
        <p:txBody>
          <a:bodyPr wrap="none" rtlCol="0">
            <a:spAutoFit/>
          </a:bodyPr>
          <a:lstStyle/>
          <a:p>
            <a:r>
              <a:rPr lang="en-US" dirty="0"/>
              <a:t>Non-Fluor</a:t>
            </a:r>
          </a:p>
        </p:txBody>
      </p:sp>
      <p:sp>
        <p:nvSpPr>
          <p:cNvPr id="27" name="TextBox 26">
            <a:extLst>
              <a:ext uri="{FF2B5EF4-FFF2-40B4-BE49-F238E27FC236}">
                <a16:creationId xmlns:a16="http://schemas.microsoft.com/office/drawing/2014/main" id="{86FE13BF-D92C-B5F7-1CF5-226BC34DAD45}"/>
              </a:ext>
            </a:extLst>
          </p:cNvPr>
          <p:cNvSpPr txBox="1"/>
          <p:nvPr/>
        </p:nvSpPr>
        <p:spPr>
          <a:xfrm>
            <a:off x="1708029" y="6455446"/>
            <a:ext cx="7415043" cy="369332"/>
          </a:xfrm>
          <a:prstGeom prst="rect">
            <a:avLst/>
          </a:prstGeom>
          <a:noFill/>
        </p:spPr>
        <p:txBody>
          <a:bodyPr wrap="none" rtlCol="0">
            <a:spAutoFit/>
          </a:bodyPr>
          <a:lstStyle/>
          <a:p>
            <a:r>
              <a:rPr lang="en-US" dirty="0"/>
              <a:t>Fluorescence is my reporter for the reaction. What is the Fluor of each state? </a:t>
            </a:r>
          </a:p>
        </p:txBody>
      </p:sp>
    </p:spTree>
    <p:extLst>
      <p:ext uri="{BB962C8B-B14F-4D97-AF65-F5344CB8AC3E}">
        <p14:creationId xmlns:p14="http://schemas.microsoft.com/office/powerpoint/2010/main" val="22509605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18"/>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23"/>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2"/>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1"/>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24"/>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p:bldP spid="17" grpId="0" animBg="1"/>
      <p:bldP spid="19" grpId="0"/>
      <p:bldP spid="20" grpId="0" animBg="1"/>
      <p:bldP spid="21" grpId="0" animBg="1"/>
      <p:bldP spid="23" grpId="0"/>
      <p:bldP spid="24" grpId="0"/>
      <p:bldP spid="25" grpId="0"/>
      <p:bldP spid="26" grpId="0"/>
      <p:bldP spid="27"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7BD77-2D38-E8FB-7532-AFC5631CFCB2}"/>
              </a:ext>
            </a:extLst>
          </p:cNvPr>
          <p:cNvSpPr>
            <a:spLocks noGrp="1"/>
          </p:cNvSpPr>
          <p:nvPr>
            <p:ph type="title"/>
          </p:nvPr>
        </p:nvSpPr>
        <p:spPr>
          <a:xfrm>
            <a:off x="838200" y="365125"/>
            <a:ext cx="10515600" cy="678671"/>
          </a:xfrm>
        </p:spPr>
        <p:txBody>
          <a:bodyPr>
            <a:normAutofit fontScale="90000"/>
          </a:bodyPr>
          <a:lstStyle/>
          <a:p>
            <a:r>
              <a:rPr lang="en-US" dirty="0"/>
              <a:t>Discussion	</a:t>
            </a:r>
          </a:p>
        </p:txBody>
      </p:sp>
      <p:sp>
        <p:nvSpPr>
          <p:cNvPr id="3" name="Content Placeholder 2">
            <a:extLst>
              <a:ext uri="{FF2B5EF4-FFF2-40B4-BE49-F238E27FC236}">
                <a16:creationId xmlns:a16="http://schemas.microsoft.com/office/drawing/2014/main" id="{6E7552F4-E514-DCA3-7ADF-B97CA6E7DB5C}"/>
              </a:ext>
            </a:extLst>
          </p:cNvPr>
          <p:cNvSpPr>
            <a:spLocks noGrp="1"/>
          </p:cNvSpPr>
          <p:nvPr>
            <p:ph idx="1"/>
          </p:nvPr>
        </p:nvSpPr>
        <p:spPr>
          <a:xfrm>
            <a:off x="548495" y="1065002"/>
            <a:ext cx="11307793" cy="932373"/>
          </a:xfrm>
        </p:spPr>
        <p:txBody>
          <a:bodyPr>
            <a:normAutofit/>
          </a:bodyPr>
          <a:lstStyle/>
          <a:p>
            <a:r>
              <a:rPr lang="en-US" sz="2000" dirty="0"/>
              <a:t>Its obvious that </a:t>
            </a:r>
            <a:r>
              <a:rPr lang="en-US" sz="2000" dirty="0" err="1"/>
              <a:t>mCPBA</a:t>
            </a:r>
            <a:r>
              <a:rPr lang="en-US" sz="2000" dirty="0"/>
              <a:t> with A488 is a first order reaction, but it gains a second decay term between states of 1mM and 5mM. How could this be? Here is a hypothesis:</a:t>
            </a:r>
          </a:p>
          <a:p>
            <a:pPr marL="0" indent="0">
              <a:buNone/>
            </a:pPr>
            <a:endParaRPr lang="en-US" sz="2000" dirty="0"/>
          </a:p>
        </p:txBody>
      </p:sp>
      <p:sp>
        <p:nvSpPr>
          <p:cNvPr id="4" name="Rectangle 3">
            <a:extLst>
              <a:ext uri="{FF2B5EF4-FFF2-40B4-BE49-F238E27FC236}">
                <a16:creationId xmlns:a16="http://schemas.microsoft.com/office/drawing/2014/main" id="{F98D7D9C-F7D5-AE62-13E7-BDB436A1F2D3}"/>
              </a:ext>
            </a:extLst>
          </p:cNvPr>
          <p:cNvSpPr/>
          <p:nvPr/>
        </p:nvSpPr>
        <p:spPr>
          <a:xfrm>
            <a:off x="2984739" y="2223625"/>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a:t>
            </a:r>
          </a:p>
        </p:txBody>
      </p:sp>
      <p:cxnSp>
        <p:nvCxnSpPr>
          <p:cNvPr id="6" name="Straight Arrow Connector 5">
            <a:extLst>
              <a:ext uri="{FF2B5EF4-FFF2-40B4-BE49-F238E27FC236}">
                <a16:creationId xmlns:a16="http://schemas.microsoft.com/office/drawing/2014/main" id="{0224BA97-B630-D2A9-27AB-6DFA675753D9}"/>
              </a:ext>
            </a:extLst>
          </p:cNvPr>
          <p:cNvCxnSpPr/>
          <p:nvPr/>
        </p:nvCxnSpPr>
        <p:spPr>
          <a:xfrm>
            <a:off x="4347713" y="2629067"/>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7" name="TextBox 6">
            <a:extLst>
              <a:ext uri="{FF2B5EF4-FFF2-40B4-BE49-F238E27FC236}">
                <a16:creationId xmlns:a16="http://schemas.microsoft.com/office/drawing/2014/main" id="{BC28D8D5-8107-15EE-18A6-59C2EA6CC839}"/>
              </a:ext>
            </a:extLst>
          </p:cNvPr>
          <p:cNvSpPr txBox="1"/>
          <p:nvPr/>
        </p:nvSpPr>
        <p:spPr>
          <a:xfrm>
            <a:off x="4597879" y="2344395"/>
            <a:ext cx="982320" cy="369332"/>
          </a:xfrm>
          <a:prstGeom prst="rect">
            <a:avLst/>
          </a:prstGeom>
          <a:noFill/>
        </p:spPr>
        <p:txBody>
          <a:bodyPr wrap="none" rtlCol="0">
            <a:spAutoFit/>
          </a:bodyPr>
          <a:lstStyle/>
          <a:p>
            <a:r>
              <a:rPr lang="en-US" dirty="0"/>
              <a:t>+</a:t>
            </a:r>
            <a:r>
              <a:rPr lang="en-US" dirty="0" err="1"/>
              <a:t>mCPBA</a:t>
            </a:r>
            <a:endParaRPr lang="en-US" dirty="0"/>
          </a:p>
        </p:txBody>
      </p:sp>
      <p:sp>
        <p:nvSpPr>
          <p:cNvPr id="8" name="Rectangle 7">
            <a:extLst>
              <a:ext uri="{FF2B5EF4-FFF2-40B4-BE49-F238E27FC236}">
                <a16:creationId xmlns:a16="http://schemas.microsoft.com/office/drawing/2014/main" id="{C61E91E0-6329-76B9-8BC8-9BACD8FCA33A}"/>
              </a:ext>
            </a:extLst>
          </p:cNvPr>
          <p:cNvSpPr/>
          <p:nvPr/>
        </p:nvSpPr>
        <p:spPr>
          <a:xfrm>
            <a:off x="5830365" y="2223625"/>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Chemically Altered A488</a:t>
            </a:r>
          </a:p>
        </p:txBody>
      </p:sp>
      <p:sp>
        <p:nvSpPr>
          <p:cNvPr id="13" name="TextBox 12">
            <a:extLst>
              <a:ext uri="{FF2B5EF4-FFF2-40B4-BE49-F238E27FC236}">
                <a16:creationId xmlns:a16="http://schemas.microsoft.com/office/drawing/2014/main" id="{442771DF-4AB8-2A61-DAF8-044E6900D825}"/>
              </a:ext>
            </a:extLst>
          </p:cNvPr>
          <p:cNvSpPr txBox="1"/>
          <p:nvPr/>
        </p:nvSpPr>
        <p:spPr>
          <a:xfrm>
            <a:off x="3260785" y="3198050"/>
            <a:ext cx="667170" cy="369332"/>
          </a:xfrm>
          <a:prstGeom prst="rect">
            <a:avLst/>
          </a:prstGeom>
          <a:noFill/>
        </p:spPr>
        <p:txBody>
          <a:bodyPr wrap="none" rtlCol="0">
            <a:spAutoFit/>
          </a:bodyPr>
          <a:lstStyle/>
          <a:p>
            <a:r>
              <a:rPr lang="en-US" dirty="0"/>
              <a:t>Fluor</a:t>
            </a:r>
          </a:p>
        </p:txBody>
      </p:sp>
      <p:sp>
        <p:nvSpPr>
          <p:cNvPr id="14" name="TextBox 13">
            <a:extLst>
              <a:ext uri="{FF2B5EF4-FFF2-40B4-BE49-F238E27FC236}">
                <a16:creationId xmlns:a16="http://schemas.microsoft.com/office/drawing/2014/main" id="{F46405DC-46ED-1320-0527-9DC7126206FB}"/>
              </a:ext>
            </a:extLst>
          </p:cNvPr>
          <p:cNvSpPr txBox="1"/>
          <p:nvPr/>
        </p:nvSpPr>
        <p:spPr>
          <a:xfrm>
            <a:off x="5946633" y="3178447"/>
            <a:ext cx="1130438" cy="369332"/>
          </a:xfrm>
          <a:prstGeom prst="rect">
            <a:avLst/>
          </a:prstGeom>
          <a:noFill/>
        </p:spPr>
        <p:txBody>
          <a:bodyPr wrap="none" rtlCol="0">
            <a:spAutoFit/>
          </a:bodyPr>
          <a:lstStyle/>
          <a:p>
            <a:r>
              <a:rPr lang="en-US" dirty="0"/>
              <a:t>Non-Fluor</a:t>
            </a:r>
          </a:p>
        </p:txBody>
      </p:sp>
      <p:sp>
        <p:nvSpPr>
          <p:cNvPr id="5" name="TextBox 4">
            <a:extLst>
              <a:ext uri="{FF2B5EF4-FFF2-40B4-BE49-F238E27FC236}">
                <a16:creationId xmlns:a16="http://schemas.microsoft.com/office/drawing/2014/main" id="{6B1466C6-9D87-83FD-4E83-A5ED472E53C8}"/>
              </a:ext>
            </a:extLst>
          </p:cNvPr>
          <p:cNvSpPr txBox="1"/>
          <p:nvPr/>
        </p:nvSpPr>
        <p:spPr>
          <a:xfrm>
            <a:off x="734920" y="2444401"/>
            <a:ext cx="1740861" cy="369332"/>
          </a:xfrm>
          <a:prstGeom prst="rect">
            <a:avLst/>
          </a:prstGeom>
          <a:noFill/>
        </p:spPr>
        <p:txBody>
          <a:bodyPr wrap="none" rtlCol="0">
            <a:spAutoFit/>
          </a:bodyPr>
          <a:lstStyle/>
          <a:p>
            <a:r>
              <a:rPr lang="en-US" dirty="0"/>
              <a:t>End Point Model</a:t>
            </a:r>
          </a:p>
        </p:txBody>
      </p:sp>
      <p:sp>
        <p:nvSpPr>
          <p:cNvPr id="12" name="TextBox 11">
            <a:extLst>
              <a:ext uri="{FF2B5EF4-FFF2-40B4-BE49-F238E27FC236}">
                <a16:creationId xmlns:a16="http://schemas.microsoft.com/office/drawing/2014/main" id="{D08CFFB0-960C-D770-E9F9-AEBFAE86C840}"/>
              </a:ext>
            </a:extLst>
          </p:cNvPr>
          <p:cNvSpPr txBox="1"/>
          <p:nvPr/>
        </p:nvSpPr>
        <p:spPr>
          <a:xfrm>
            <a:off x="2389516" y="3905767"/>
            <a:ext cx="5777351" cy="646331"/>
          </a:xfrm>
          <a:prstGeom prst="rect">
            <a:avLst/>
          </a:prstGeom>
          <a:noFill/>
        </p:spPr>
        <p:txBody>
          <a:bodyPr wrap="none" rtlCol="0">
            <a:spAutoFit/>
          </a:bodyPr>
          <a:lstStyle/>
          <a:p>
            <a:pPr marL="285750" indent="-285750">
              <a:buFont typeface="Arial" panose="020B0604020202020204" pitchFamily="34" charset="0"/>
              <a:buChar char="•"/>
            </a:pPr>
            <a:r>
              <a:rPr lang="en-US" dirty="0"/>
              <a:t>This model cannot explain why second decay peak arises</a:t>
            </a:r>
          </a:p>
          <a:p>
            <a:pPr marL="285750" indent="-285750">
              <a:buFont typeface="Arial" panose="020B0604020202020204" pitchFamily="34" charset="0"/>
              <a:buChar char="•"/>
            </a:pPr>
            <a:r>
              <a:rPr lang="en-US" dirty="0"/>
              <a:t>I was told the reaction contained an intermediate though</a:t>
            </a:r>
          </a:p>
        </p:txBody>
      </p:sp>
      <p:sp>
        <p:nvSpPr>
          <p:cNvPr id="17" name="Rectangle 16">
            <a:extLst>
              <a:ext uri="{FF2B5EF4-FFF2-40B4-BE49-F238E27FC236}">
                <a16:creationId xmlns:a16="http://schemas.microsoft.com/office/drawing/2014/main" id="{4DD4B1CC-4AB6-E2B6-2F41-E653A87D181A}"/>
              </a:ext>
            </a:extLst>
          </p:cNvPr>
          <p:cNvSpPr/>
          <p:nvPr/>
        </p:nvSpPr>
        <p:spPr>
          <a:xfrm>
            <a:off x="1708029"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a:t>
            </a:r>
          </a:p>
        </p:txBody>
      </p:sp>
      <p:cxnSp>
        <p:nvCxnSpPr>
          <p:cNvPr id="18" name="Straight Arrow Connector 17">
            <a:extLst>
              <a:ext uri="{FF2B5EF4-FFF2-40B4-BE49-F238E27FC236}">
                <a16:creationId xmlns:a16="http://schemas.microsoft.com/office/drawing/2014/main" id="{21A8183B-8020-1D51-710C-FEC22E5B53BA}"/>
              </a:ext>
            </a:extLst>
          </p:cNvPr>
          <p:cNvCxnSpPr/>
          <p:nvPr/>
        </p:nvCxnSpPr>
        <p:spPr>
          <a:xfrm>
            <a:off x="3071003" y="5278312"/>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E18DEC3A-7C8C-DA44-3653-3369A2603594}"/>
              </a:ext>
            </a:extLst>
          </p:cNvPr>
          <p:cNvSpPr txBox="1"/>
          <p:nvPr/>
        </p:nvSpPr>
        <p:spPr>
          <a:xfrm>
            <a:off x="3321169" y="4993640"/>
            <a:ext cx="982320" cy="369332"/>
          </a:xfrm>
          <a:prstGeom prst="rect">
            <a:avLst/>
          </a:prstGeom>
          <a:noFill/>
        </p:spPr>
        <p:txBody>
          <a:bodyPr wrap="none" rtlCol="0">
            <a:spAutoFit/>
          </a:bodyPr>
          <a:lstStyle/>
          <a:p>
            <a:r>
              <a:rPr lang="en-US" dirty="0"/>
              <a:t>+</a:t>
            </a:r>
            <a:r>
              <a:rPr lang="en-US" dirty="0" err="1"/>
              <a:t>mCPBA</a:t>
            </a:r>
            <a:endParaRPr lang="en-US" dirty="0"/>
          </a:p>
        </p:txBody>
      </p:sp>
      <p:sp>
        <p:nvSpPr>
          <p:cNvPr id="20" name="Rectangle 19">
            <a:extLst>
              <a:ext uri="{FF2B5EF4-FFF2-40B4-BE49-F238E27FC236}">
                <a16:creationId xmlns:a16="http://schemas.microsoft.com/office/drawing/2014/main" id="{EF2FC67F-5075-2E68-A505-070DA51D2CEC}"/>
              </a:ext>
            </a:extLst>
          </p:cNvPr>
          <p:cNvSpPr/>
          <p:nvPr/>
        </p:nvSpPr>
        <p:spPr>
          <a:xfrm>
            <a:off x="4553655"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 epoxide</a:t>
            </a:r>
          </a:p>
        </p:txBody>
      </p:sp>
      <p:sp>
        <p:nvSpPr>
          <p:cNvPr id="21" name="Rectangle 20">
            <a:extLst>
              <a:ext uri="{FF2B5EF4-FFF2-40B4-BE49-F238E27FC236}">
                <a16:creationId xmlns:a16="http://schemas.microsoft.com/office/drawing/2014/main" id="{5E389BE9-E93D-132E-C30F-6EB126C5F7FA}"/>
              </a:ext>
            </a:extLst>
          </p:cNvPr>
          <p:cNvSpPr/>
          <p:nvPr/>
        </p:nvSpPr>
        <p:spPr>
          <a:xfrm>
            <a:off x="7399281" y="4872870"/>
            <a:ext cx="1362974" cy="871268"/>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t>A488 vicinal diol</a:t>
            </a:r>
          </a:p>
        </p:txBody>
      </p:sp>
      <p:cxnSp>
        <p:nvCxnSpPr>
          <p:cNvPr id="22" name="Straight Arrow Connector 21">
            <a:extLst>
              <a:ext uri="{FF2B5EF4-FFF2-40B4-BE49-F238E27FC236}">
                <a16:creationId xmlns:a16="http://schemas.microsoft.com/office/drawing/2014/main" id="{F22D7D45-E952-79AE-F9A6-091E064D3AC8}"/>
              </a:ext>
            </a:extLst>
          </p:cNvPr>
          <p:cNvCxnSpPr/>
          <p:nvPr/>
        </p:nvCxnSpPr>
        <p:spPr>
          <a:xfrm>
            <a:off x="5916629" y="5266811"/>
            <a:ext cx="1406106"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3" name="TextBox 22">
            <a:extLst>
              <a:ext uri="{FF2B5EF4-FFF2-40B4-BE49-F238E27FC236}">
                <a16:creationId xmlns:a16="http://schemas.microsoft.com/office/drawing/2014/main" id="{273B059D-0DD6-34BC-CFF6-90352BD00F2C}"/>
              </a:ext>
            </a:extLst>
          </p:cNvPr>
          <p:cNvSpPr txBox="1"/>
          <p:nvPr/>
        </p:nvSpPr>
        <p:spPr>
          <a:xfrm>
            <a:off x="6166795" y="4897479"/>
            <a:ext cx="596638" cy="369332"/>
          </a:xfrm>
          <a:prstGeom prst="rect">
            <a:avLst/>
          </a:prstGeom>
          <a:noFill/>
        </p:spPr>
        <p:txBody>
          <a:bodyPr wrap="none" rtlCol="0">
            <a:spAutoFit/>
          </a:bodyPr>
          <a:lstStyle/>
          <a:p>
            <a:r>
              <a:rPr lang="en-US" dirty="0"/>
              <a:t>+OH</a:t>
            </a:r>
          </a:p>
        </p:txBody>
      </p:sp>
      <p:sp>
        <p:nvSpPr>
          <p:cNvPr id="24" name="TextBox 23">
            <a:extLst>
              <a:ext uri="{FF2B5EF4-FFF2-40B4-BE49-F238E27FC236}">
                <a16:creationId xmlns:a16="http://schemas.microsoft.com/office/drawing/2014/main" id="{23E599EB-18A4-7ECC-BA8A-C5CDED859C08}"/>
              </a:ext>
            </a:extLst>
          </p:cNvPr>
          <p:cNvSpPr txBox="1"/>
          <p:nvPr/>
        </p:nvSpPr>
        <p:spPr>
          <a:xfrm>
            <a:off x="1984075" y="5847295"/>
            <a:ext cx="667170" cy="369332"/>
          </a:xfrm>
          <a:prstGeom prst="rect">
            <a:avLst/>
          </a:prstGeom>
          <a:noFill/>
        </p:spPr>
        <p:txBody>
          <a:bodyPr wrap="none" rtlCol="0">
            <a:spAutoFit/>
          </a:bodyPr>
          <a:lstStyle/>
          <a:p>
            <a:r>
              <a:rPr lang="en-US" dirty="0"/>
              <a:t>Fluor</a:t>
            </a:r>
          </a:p>
        </p:txBody>
      </p:sp>
      <p:sp>
        <p:nvSpPr>
          <p:cNvPr id="25" name="TextBox 24">
            <a:extLst>
              <a:ext uri="{FF2B5EF4-FFF2-40B4-BE49-F238E27FC236}">
                <a16:creationId xmlns:a16="http://schemas.microsoft.com/office/drawing/2014/main" id="{084113B6-9FC1-C599-6767-62E78419F504}"/>
              </a:ext>
            </a:extLst>
          </p:cNvPr>
          <p:cNvSpPr txBox="1"/>
          <p:nvPr/>
        </p:nvSpPr>
        <p:spPr>
          <a:xfrm>
            <a:off x="4650003" y="5845881"/>
            <a:ext cx="1317861" cy="369332"/>
          </a:xfrm>
          <a:prstGeom prst="rect">
            <a:avLst/>
          </a:prstGeom>
          <a:noFill/>
        </p:spPr>
        <p:txBody>
          <a:bodyPr wrap="none" rtlCol="0">
            <a:spAutoFit/>
          </a:bodyPr>
          <a:lstStyle/>
          <a:p>
            <a:r>
              <a:rPr lang="en-US" dirty="0"/>
              <a:t>Partial Fluor</a:t>
            </a:r>
          </a:p>
        </p:txBody>
      </p:sp>
      <p:sp>
        <p:nvSpPr>
          <p:cNvPr id="26" name="TextBox 25">
            <a:extLst>
              <a:ext uri="{FF2B5EF4-FFF2-40B4-BE49-F238E27FC236}">
                <a16:creationId xmlns:a16="http://schemas.microsoft.com/office/drawing/2014/main" id="{E4A4243E-F307-D952-E29B-D616F9C2E2B9}"/>
              </a:ext>
            </a:extLst>
          </p:cNvPr>
          <p:cNvSpPr txBox="1"/>
          <p:nvPr/>
        </p:nvSpPr>
        <p:spPr>
          <a:xfrm>
            <a:off x="7541998" y="5847295"/>
            <a:ext cx="1130438" cy="369332"/>
          </a:xfrm>
          <a:prstGeom prst="rect">
            <a:avLst/>
          </a:prstGeom>
          <a:noFill/>
        </p:spPr>
        <p:txBody>
          <a:bodyPr wrap="none" rtlCol="0">
            <a:spAutoFit/>
          </a:bodyPr>
          <a:lstStyle/>
          <a:p>
            <a:r>
              <a:rPr lang="en-US" dirty="0"/>
              <a:t>Non-Fluor</a:t>
            </a:r>
          </a:p>
        </p:txBody>
      </p:sp>
      <p:sp>
        <p:nvSpPr>
          <p:cNvPr id="27" name="TextBox 26">
            <a:extLst>
              <a:ext uri="{FF2B5EF4-FFF2-40B4-BE49-F238E27FC236}">
                <a16:creationId xmlns:a16="http://schemas.microsoft.com/office/drawing/2014/main" id="{86FE13BF-D92C-B5F7-1CF5-226BC34DAD45}"/>
              </a:ext>
            </a:extLst>
          </p:cNvPr>
          <p:cNvSpPr txBox="1"/>
          <p:nvPr/>
        </p:nvSpPr>
        <p:spPr>
          <a:xfrm>
            <a:off x="1708029" y="6455446"/>
            <a:ext cx="7415043" cy="369332"/>
          </a:xfrm>
          <a:prstGeom prst="rect">
            <a:avLst/>
          </a:prstGeom>
          <a:noFill/>
        </p:spPr>
        <p:txBody>
          <a:bodyPr wrap="none" rtlCol="0">
            <a:spAutoFit/>
          </a:bodyPr>
          <a:lstStyle/>
          <a:p>
            <a:r>
              <a:rPr lang="en-US" dirty="0"/>
              <a:t>Fluorescence is my reporter for the reaction. What is the Fluor of each state? </a:t>
            </a:r>
          </a:p>
        </p:txBody>
      </p:sp>
    </p:spTree>
    <p:extLst>
      <p:ext uri="{BB962C8B-B14F-4D97-AF65-F5344CB8AC3E}">
        <p14:creationId xmlns:p14="http://schemas.microsoft.com/office/powerpoint/2010/main" val="3145561030"/>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771</TotalTime>
  <Words>527</Words>
  <Application>Microsoft Office PowerPoint</Application>
  <PresentationFormat>Widescreen</PresentationFormat>
  <Paragraphs>60</Paragraphs>
  <Slides>14</Slides>
  <Notes>0</Notes>
  <HiddenSlides>0</HiddenSlides>
  <MMClips>0</MMClips>
  <ScaleCrop>false</ScaleCrop>
  <HeadingPairs>
    <vt:vector size="8" baseType="variant">
      <vt:variant>
        <vt:lpstr>Fonts Used</vt:lpstr>
      </vt:variant>
      <vt:variant>
        <vt:i4>3</vt:i4>
      </vt:variant>
      <vt:variant>
        <vt:lpstr>Theme</vt:lpstr>
      </vt:variant>
      <vt:variant>
        <vt:i4>1</vt:i4>
      </vt:variant>
      <vt:variant>
        <vt:lpstr>Embedded OLE Servers</vt:lpstr>
      </vt:variant>
      <vt:variant>
        <vt:i4>2</vt:i4>
      </vt:variant>
      <vt:variant>
        <vt:lpstr>Slide Titles</vt:lpstr>
      </vt:variant>
      <vt:variant>
        <vt:i4>14</vt:i4>
      </vt:variant>
    </vt:vector>
  </HeadingPairs>
  <TitlesOfParts>
    <vt:vector size="20" baseType="lpstr">
      <vt:lpstr>Arial</vt:lpstr>
      <vt:lpstr>Calibri</vt:lpstr>
      <vt:lpstr>Calibri Light</vt:lpstr>
      <vt:lpstr>Office Theme</vt:lpstr>
      <vt:lpstr>Prism 9</vt:lpstr>
      <vt:lpstr>Bitmap Image</vt:lpstr>
      <vt:lpstr>8-11-22 Bleaching Kinetics of A488 via mCPBA</vt:lpstr>
      <vt:lpstr>Goal: Fix [C] of Alexa 488 and record decay kinetics at Log level spacing in [C] of mCPBA</vt:lpstr>
      <vt:lpstr>First Order Decay graphs</vt:lpstr>
      <vt:lpstr>Second Order Decay Graph</vt:lpstr>
      <vt:lpstr>Single Order Tau vs [C] graph and Data</vt:lpstr>
      <vt:lpstr>Double Tau and 5% remaining projection Data</vt:lpstr>
      <vt:lpstr>Thoughts</vt:lpstr>
      <vt:lpstr>Discussion </vt:lpstr>
      <vt:lpstr>Discussion </vt:lpstr>
      <vt:lpstr>Partial Fluor Model</vt:lpstr>
      <vt:lpstr>Partial Fluor Approx</vt:lpstr>
      <vt:lpstr>Raw Notes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8-11-22 Bleaching Kinetics of A488 via mCPBA</dc:title>
  <dc:creator>michael anderson</dc:creator>
  <cp:lastModifiedBy>michael anderson</cp:lastModifiedBy>
  <cp:revision>9</cp:revision>
  <dcterms:created xsi:type="dcterms:W3CDTF">2022-08-12T19:02:54Z</dcterms:created>
  <dcterms:modified xsi:type="dcterms:W3CDTF">2022-08-17T13:53:15Z</dcterms:modified>
</cp:coreProperties>
</file>

<file path=docProps/thumbnail.jpeg>
</file>